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sldIdLst>
    <p:sldId id="256" r:id="rId5"/>
    <p:sldId id="284" r:id="rId6"/>
    <p:sldId id="293" r:id="rId7"/>
    <p:sldId id="294" r:id="rId8"/>
    <p:sldId id="285" r:id="rId9"/>
    <p:sldId id="286" r:id="rId10"/>
    <p:sldId id="287" r:id="rId11"/>
    <p:sldId id="295" r:id="rId12"/>
    <p:sldId id="288" r:id="rId13"/>
    <p:sldId id="300" r:id="rId14"/>
    <p:sldId id="301" r:id="rId15"/>
    <p:sldId id="297" r:id="rId16"/>
    <p:sldId id="298" r:id="rId17"/>
    <p:sldId id="289" r:id="rId18"/>
    <p:sldId id="290" r:id="rId19"/>
    <p:sldId id="291" r:id="rId20"/>
    <p:sldId id="299" r:id="rId21"/>
    <p:sldId id="302" r:id="rId22"/>
    <p:sldId id="303"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84"/>
            <p14:sldId id="293"/>
            <p14:sldId id="294"/>
            <p14:sldId id="285"/>
            <p14:sldId id="286"/>
            <p14:sldId id="287"/>
            <p14:sldId id="295"/>
            <p14:sldId id="288"/>
            <p14:sldId id="300"/>
            <p14:sldId id="301"/>
            <p14:sldId id="297"/>
            <p14:sldId id="298"/>
            <p14:sldId id="289"/>
            <p14:sldId id="290"/>
            <p14:sldId id="291"/>
            <p14:sldId id="299"/>
            <p14:sldId id="302"/>
            <p14:sldId id="303"/>
            <p14:sldId id="257"/>
          </p14:sldIdLst>
        </p14:section>
        <p14:section name="Using Remix 3D to Search for Models" id="{6844172C-9703-4DC7-908A-C23538616A3C}">
          <p14:sldIdLst/>
        </p14:section>
        <p14:section name="Insert a 3D Model from a File" id="{66737F24-1C36-4DF4-A00F-927A3F1468AC}">
          <p14:sldIdLst/>
        </p14:section>
        <p14:section name="Position and Rotate Your 3D Model" id="{A08F0015-E7F5-4E26-BBAF-AEE4F9A16AD2}">
          <p14:sldIdLst/>
        </p14:section>
        <p14:section name="Animate Your 3D Model" id="{B62868DA-F525-4AC5-9E3E-39ECA0154BBD}">
          <p14:sldIdLst/>
        </p14:section>
        <p14:section name="Learn More" id="{62756D7E-964E-493A-83A1-13BC0B6B5E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3" autoAdjust="0"/>
    <p:restoredTop sz="94660"/>
  </p:normalViewPr>
  <p:slideViewPr>
    <p:cSldViewPr snapToGrid="0">
      <p:cViewPr varScale="1">
        <p:scale>
          <a:sx n="88" d="100"/>
          <a:sy n="88" d="100"/>
        </p:scale>
        <p:origin x="3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8000"/>
            <a:lum/>
          </a:blip>
          <a:srcRect/>
          <a:stretch>
            <a:fillRect l="28000" t="15000" r="28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3/24/2021</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l.certifiedpayroll@illinois.gov"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ebapps.illinois.gov/DOL/PayrollCertification/" TargetMode="External"/><Relationship Id="rId2" Type="http://schemas.openxmlformats.org/officeDocument/2006/relationships/hyperlink" Target="https://www2.illinois.gov/sites/accounts/Pages/default.asp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www2.illinois.gov/idol/Laws-Rules/CONMED/Pages/certifiedtranscriptofpayroll.aspx" TargetMode="External"/><Relationship Id="rId2" Type="http://schemas.openxmlformats.org/officeDocument/2006/relationships/hyperlink" Target="mailto:dol.certifiedpayroll@illinois.gov"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8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dirty="0"/>
              <a:t>Certified Transcript of Payroll</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a:xfrm>
            <a:off x="4076699" y="2829029"/>
            <a:ext cx="5279066" cy="1287675"/>
          </a:xfrm>
        </p:spPr>
        <p:txBody>
          <a:bodyPr/>
          <a:lstStyle/>
          <a:p>
            <a:r>
              <a:rPr lang="en-US" sz="3200" dirty="0"/>
              <a:t>Illinois Department of Labor</a:t>
            </a:r>
          </a:p>
        </p:txBody>
      </p:sp>
      <p:sp>
        <p:nvSpPr>
          <p:cNvPr id="5" name="About">
            <a:extLst>
              <a:ext uri="{FF2B5EF4-FFF2-40B4-BE49-F238E27FC236}">
                <a16:creationId xmlns:a16="http://schemas.microsoft.com/office/drawing/2014/main" id="{566FA85D-3B0A-4E0C-B8AC-042993910A93}"/>
              </a:ext>
            </a:extLst>
          </p:cNvPr>
          <p:cNvSpPr txBox="1">
            <a:spLocks/>
          </p:cNvSpPr>
          <p:nvPr/>
        </p:nvSpPr>
        <p:spPr>
          <a:xfrm>
            <a:off x="7799467" y="4884532"/>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r>
              <a:rPr lang="en-US" sz="1800" b="1" dirty="0">
                <a:solidFill>
                  <a:schemeClr val="bg2"/>
                </a:solidFill>
                <a:latin typeface="+mj-lt"/>
                <a:ea typeface="+mn-ea"/>
                <a:cs typeface="+mn-cs"/>
              </a:rPr>
              <a:t>Contact</a:t>
            </a: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7659757" y="5257385"/>
            <a:ext cx="4178743" cy="1287675"/>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u="sng" dirty="0">
                <a:solidFill>
                  <a:schemeClr val="tx1">
                    <a:lumMod val="85000"/>
                    <a:lumOff val="1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dol.certifiedpayroll@illinois.gov</a:t>
            </a:r>
            <a:r>
              <a:rPr lang="en-US" sz="1400" b="1" dirty="0">
                <a:solidFill>
                  <a:schemeClr val="tx1">
                    <a:lumMod val="85000"/>
                    <a:lumOff val="15000"/>
                  </a:schemeClr>
                </a:solidFill>
                <a:latin typeface="Calibri" panose="020F0502020204030204" pitchFamily="34" charset="0"/>
              </a:rPr>
              <a:t>.</a:t>
            </a:r>
          </a:p>
          <a:p>
            <a:r>
              <a:rPr lang="en-US" sz="1400" b="1" dirty="0">
                <a:solidFill>
                  <a:schemeClr val="tx1">
                    <a:lumMod val="85000"/>
                    <a:lumOff val="15000"/>
                  </a:schemeClr>
                </a:solidFill>
                <a:latin typeface="Calibri" panose="020F0502020204030204" pitchFamily="34" charset="0"/>
              </a:rPr>
              <a:t>contact: 312-793-3600 </a:t>
            </a:r>
          </a:p>
          <a:p>
            <a:r>
              <a:rPr lang="en-US" sz="1400" b="1" dirty="0">
                <a:solidFill>
                  <a:schemeClr val="tx1">
                    <a:lumMod val="85000"/>
                    <a:lumOff val="15000"/>
                  </a:schemeClr>
                </a:solidFill>
                <a:latin typeface="Calibri" panose="020F0502020204030204" pitchFamily="34" charset="0"/>
              </a:rPr>
              <a:t>(monitored 9:00 am to 5:00 pm Monday-Friday)​ ​​​​​</a:t>
            </a:r>
            <a:endParaRPr lang="en-US" sz="1400" b="1" u="sng" dirty="0">
              <a:solidFill>
                <a:schemeClr val="tx1">
                  <a:lumMod val="85000"/>
                  <a:lumOff val="15000"/>
                </a:schemeClr>
              </a:solidFill>
              <a:latin typeface="Calibri" panose="020F0502020204030204" pitchFamily="34" charset="0"/>
            </a:endParaRPr>
          </a:p>
        </p:txBody>
      </p:sp>
      <p:pic>
        <p:nvPicPr>
          <p:cNvPr id="9" name="Picture 8" descr="A close up of a sign&#10;&#10;Description automatically generated">
            <a:extLst>
              <a:ext uri="{FF2B5EF4-FFF2-40B4-BE49-F238E27FC236}">
                <a16:creationId xmlns:a16="http://schemas.microsoft.com/office/drawing/2014/main" id="{4BF1A54F-8C3A-488C-892A-C1E7009A85FD}"/>
              </a:ext>
            </a:extLst>
          </p:cNvPr>
          <p:cNvPicPr>
            <a:picLocks noChangeAspect="1"/>
          </p:cNvPicPr>
          <p:nvPr/>
        </p:nvPicPr>
        <p:blipFill>
          <a:blip r:embed="rId4"/>
          <a:stretch>
            <a:fillRect/>
          </a:stretch>
        </p:blipFill>
        <p:spPr>
          <a:xfrm>
            <a:off x="1524000" y="2228850"/>
            <a:ext cx="1994700" cy="1985009"/>
          </a:xfrm>
          <a:prstGeom prst="rect">
            <a:avLst/>
          </a:prstGeom>
        </p:spPr>
      </p:pic>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F9BC6D-13F8-425F-8BD3-360E6407B8A9}"/>
              </a:ext>
            </a:extLst>
          </p:cNvPr>
          <p:cNvPicPr>
            <a:picLocks noGrp="1" noChangeAspect="1"/>
          </p:cNvPicPr>
          <p:nvPr>
            <p:ph idx="1"/>
          </p:nvPr>
        </p:nvPicPr>
        <p:blipFill>
          <a:blip r:embed="rId2"/>
          <a:stretch>
            <a:fillRect/>
          </a:stretch>
        </p:blipFill>
        <p:spPr>
          <a:xfrm>
            <a:off x="1719942" y="2515574"/>
            <a:ext cx="9183315" cy="4006142"/>
          </a:xfrm>
          <a:prstGeom prst="rect">
            <a:avLst/>
          </a:prstGeom>
        </p:spPr>
      </p:pic>
      <p:sp>
        <p:nvSpPr>
          <p:cNvPr id="4" name="Title 3">
            <a:extLst>
              <a:ext uri="{FF2B5EF4-FFF2-40B4-BE49-F238E27FC236}">
                <a16:creationId xmlns:a16="http://schemas.microsoft.com/office/drawing/2014/main" id="{A54C4B6C-AF49-4D6F-9EF8-B93B5B7CD974}"/>
              </a:ext>
            </a:extLst>
          </p:cNvPr>
          <p:cNvSpPr>
            <a:spLocks noGrp="1"/>
          </p:cNvSpPr>
          <p:nvPr>
            <p:ph type="title"/>
          </p:nvPr>
        </p:nvSpPr>
        <p:spPr/>
        <p:txBody>
          <a:bodyPr/>
          <a:lstStyle/>
          <a:p>
            <a:r>
              <a:rPr lang="en-US" dirty="0"/>
              <a:t>Employee Roster</a:t>
            </a:r>
          </a:p>
        </p:txBody>
      </p:sp>
      <p:sp>
        <p:nvSpPr>
          <p:cNvPr id="6" name="TextBox 5">
            <a:extLst>
              <a:ext uri="{FF2B5EF4-FFF2-40B4-BE49-F238E27FC236}">
                <a16:creationId xmlns:a16="http://schemas.microsoft.com/office/drawing/2014/main" id="{0B85484E-71C2-4B3C-B053-C91032AB9484}"/>
              </a:ext>
            </a:extLst>
          </p:cNvPr>
          <p:cNvSpPr txBox="1"/>
          <p:nvPr/>
        </p:nvSpPr>
        <p:spPr>
          <a:xfrm>
            <a:off x="517349" y="1250819"/>
            <a:ext cx="10983132" cy="1164771"/>
          </a:xfrm>
          <a:prstGeom prst="rect">
            <a:avLst/>
          </a:prstGeom>
        </p:spPr>
        <p:txBody>
          <a:bodyPr vert="horz" wrap="none" lIns="91440" tIns="45720" rIns="91440" bIns="45720" rtlCol="0">
            <a:noAutofit/>
          </a:bodyPr>
          <a:lstStyle/>
          <a:p>
            <a:pPr marL="0" indent="0" algn="l">
              <a:lnSpc>
                <a:spcPts val="1800"/>
              </a:lnSpc>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The Employee roster section is a repository for all your most recent employees that you have added to a payroll.</a:t>
            </a:r>
          </a:p>
          <a:p>
            <a:pPr marL="0" indent="0" algn="l">
              <a:lnSpc>
                <a:spcPts val="1800"/>
              </a:lnSpc>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Select the question mark for instructions as needed.</a:t>
            </a:r>
          </a:p>
          <a:p>
            <a:pPr marL="0" indent="0" algn="l">
              <a:lnSpc>
                <a:spcPts val="1800"/>
              </a:lnSpc>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Click on the plus icon to autofill the employee’s information to the fields below. </a:t>
            </a:r>
          </a:p>
          <a:p>
            <a:pPr marL="0" indent="0" algn="l">
              <a:lnSpc>
                <a:spcPts val="1800"/>
              </a:lnSpc>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To update the record, just select the plus icon and make necessary adjustments.  When you save the employee, their information will be ready for the next payroll.</a:t>
            </a:r>
          </a:p>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906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402DC-1F28-41BA-A01B-566F7F44685D}"/>
              </a:ext>
            </a:extLst>
          </p:cNvPr>
          <p:cNvSpPr>
            <a:spLocks noGrp="1"/>
          </p:cNvSpPr>
          <p:nvPr>
            <p:ph type="title"/>
          </p:nvPr>
        </p:nvSpPr>
        <p:spPr/>
        <p:txBody>
          <a:bodyPr/>
          <a:lstStyle/>
          <a:p>
            <a:r>
              <a:rPr lang="en-US" dirty="0"/>
              <a:t>Employee Roster Instructions (?)</a:t>
            </a:r>
          </a:p>
        </p:txBody>
      </p:sp>
      <p:pic>
        <p:nvPicPr>
          <p:cNvPr id="5" name="Picture 4">
            <a:extLst>
              <a:ext uri="{FF2B5EF4-FFF2-40B4-BE49-F238E27FC236}">
                <a16:creationId xmlns:a16="http://schemas.microsoft.com/office/drawing/2014/main" id="{5DB404D9-1464-431C-AB42-E467D9E5E2AE}"/>
              </a:ext>
            </a:extLst>
          </p:cNvPr>
          <p:cNvPicPr>
            <a:picLocks noChangeAspect="1"/>
          </p:cNvPicPr>
          <p:nvPr/>
        </p:nvPicPr>
        <p:blipFill>
          <a:blip r:embed="rId2"/>
          <a:stretch>
            <a:fillRect/>
          </a:stretch>
        </p:blipFill>
        <p:spPr>
          <a:xfrm>
            <a:off x="4191000" y="1196391"/>
            <a:ext cx="3809999" cy="5333999"/>
          </a:xfrm>
          <a:prstGeom prst="rect">
            <a:avLst/>
          </a:prstGeom>
        </p:spPr>
      </p:pic>
    </p:spTree>
    <p:extLst>
      <p:ext uri="{BB962C8B-B14F-4D97-AF65-F5344CB8AC3E}">
        <p14:creationId xmlns:p14="http://schemas.microsoft.com/office/powerpoint/2010/main" val="203604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C40E1-D38B-4C92-B6A1-DCF4D69E7F38}"/>
              </a:ext>
            </a:extLst>
          </p:cNvPr>
          <p:cNvSpPr>
            <a:spLocks noGrp="1"/>
          </p:cNvSpPr>
          <p:nvPr>
            <p:ph type="title"/>
          </p:nvPr>
        </p:nvSpPr>
        <p:spPr/>
        <p:txBody>
          <a:bodyPr/>
          <a:lstStyle/>
          <a:p>
            <a:r>
              <a:rPr lang="en-US" dirty="0"/>
              <a:t>Fringe Benefits</a:t>
            </a:r>
          </a:p>
        </p:txBody>
      </p:sp>
      <p:pic>
        <p:nvPicPr>
          <p:cNvPr id="2" name="Picture 1">
            <a:extLst>
              <a:ext uri="{FF2B5EF4-FFF2-40B4-BE49-F238E27FC236}">
                <a16:creationId xmlns:a16="http://schemas.microsoft.com/office/drawing/2014/main" id="{10A07E5C-AC34-4BD6-9A01-594F594EE173}"/>
              </a:ext>
            </a:extLst>
          </p:cNvPr>
          <p:cNvPicPr>
            <a:picLocks noChangeAspect="1"/>
          </p:cNvPicPr>
          <p:nvPr/>
        </p:nvPicPr>
        <p:blipFill>
          <a:blip r:embed="rId2"/>
          <a:stretch>
            <a:fillRect/>
          </a:stretch>
        </p:blipFill>
        <p:spPr>
          <a:xfrm>
            <a:off x="604434" y="1760971"/>
            <a:ext cx="9638273" cy="3930119"/>
          </a:xfrm>
          <a:prstGeom prst="rect">
            <a:avLst/>
          </a:prstGeom>
        </p:spPr>
      </p:pic>
      <p:pic>
        <p:nvPicPr>
          <p:cNvPr id="3" name="Picture 2">
            <a:extLst>
              <a:ext uri="{FF2B5EF4-FFF2-40B4-BE49-F238E27FC236}">
                <a16:creationId xmlns:a16="http://schemas.microsoft.com/office/drawing/2014/main" id="{B882604A-0758-4AF5-BF38-379EEEF811BF}"/>
              </a:ext>
            </a:extLst>
          </p:cNvPr>
          <p:cNvPicPr>
            <a:picLocks noChangeAspect="1"/>
          </p:cNvPicPr>
          <p:nvPr/>
        </p:nvPicPr>
        <p:blipFill>
          <a:blip r:embed="rId3"/>
          <a:stretch>
            <a:fillRect/>
          </a:stretch>
        </p:blipFill>
        <p:spPr>
          <a:xfrm>
            <a:off x="7565808" y="5691090"/>
            <a:ext cx="2676899" cy="323895"/>
          </a:xfrm>
          <a:prstGeom prst="rect">
            <a:avLst/>
          </a:prstGeom>
        </p:spPr>
      </p:pic>
      <p:sp>
        <p:nvSpPr>
          <p:cNvPr id="7" name="TextBox 6">
            <a:extLst>
              <a:ext uri="{FF2B5EF4-FFF2-40B4-BE49-F238E27FC236}">
                <a16:creationId xmlns:a16="http://schemas.microsoft.com/office/drawing/2014/main" id="{270C8F58-575C-4FC7-8A88-6CFA04AB3217}"/>
              </a:ext>
            </a:extLst>
          </p:cNvPr>
          <p:cNvSpPr txBox="1"/>
          <p:nvPr/>
        </p:nvSpPr>
        <p:spPr>
          <a:xfrm>
            <a:off x="3665157" y="3429000"/>
            <a:ext cx="937071" cy="440197"/>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DF4FE1B5-6436-481A-8C91-6C638785F90A}"/>
              </a:ext>
            </a:extLst>
          </p:cNvPr>
          <p:cNvSpPr txBox="1"/>
          <p:nvPr/>
        </p:nvSpPr>
        <p:spPr>
          <a:xfrm>
            <a:off x="604434" y="1038202"/>
            <a:ext cx="7020604" cy="74776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You must submit a document, unless it is a No Work Report.  The notification will not be in the lower right corner if No Work Report is checked in the pay period section. </a:t>
            </a:r>
          </a:p>
        </p:txBody>
      </p:sp>
      <p:pic>
        <p:nvPicPr>
          <p:cNvPr id="9" name="Picture 8">
            <a:extLst>
              <a:ext uri="{FF2B5EF4-FFF2-40B4-BE49-F238E27FC236}">
                <a16:creationId xmlns:a16="http://schemas.microsoft.com/office/drawing/2014/main" id="{E543BF9D-B2B0-4198-92D5-E8B492E6541D}"/>
              </a:ext>
            </a:extLst>
          </p:cNvPr>
          <p:cNvPicPr>
            <a:picLocks noChangeAspect="1"/>
          </p:cNvPicPr>
          <p:nvPr/>
        </p:nvPicPr>
        <p:blipFill>
          <a:blip r:embed="rId4"/>
          <a:stretch>
            <a:fillRect/>
          </a:stretch>
        </p:blipFill>
        <p:spPr>
          <a:xfrm>
            <a:off x="6241345" y="6018792"/>
            <a:ext cx="4077269" cy="390580"/>
          </a:xfrm>
          <a:prstGeom prst="rect">
            <a:avLst/>
          </a:prstGeom>
        </p:spPr>
      </p:pic>
    </p:spTree>
    <p:extLst>
      <p:ext uri="{BB962C8B-B14F-4D97-AF65-F5344CB8AC3E}">
        <p14:creationId xmlns:p14="http://schemas.microsoft.com/office/powerpoint/2010/main" val="346520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3F935-3A7F-427A-B77E-36715EBD9E80}"/>
              </a:ext>
            </a:extLst>
          </p:cNvPr>
          <p:cNvSpPr>
            <a:spLocks noGrp="1"/>
          </p:cNvSpPr>
          <p:nvPr>
            <p:ph type="title"/>
          </p:nvPr>
        </p:nvSpPr>
        <p:spPr/>
        <p:txBody>
          <a:bodyPr/>
          <a:lstStyle/>
          <a:p>
            <a:r>
              <a:rPr lang="en-US" dirty="0"/>
              <a:t>Fringe Benefit Template</a:t>
            </a:r>
          </a:p>
        </p:txBody>
      </p:sp>
      <p:pic>
        <p:nvPicPr>
          <p:cNvPr id="5" name="Picture 4">
            <a:extLst>
              <a:ext uri="{FF2B5EF4-FFF2-40B4-BE49-F238E27FC236}">
                <a16:creationId xmlns:a16="http://schemas.microsoft.com/office/drawing/2014/main" id="{F95BC2B2-DCBF-45D2-8FA0-A369654386FD}"/>
              </a:ext>
            </a:extLst>
          </p:cNvPr>
          <p:cNvPicPr>
            <a:picLocks noChangeAspect="1"/>
          </p:cNvPicPr>
          <p:nvPr/>
        </p:nvPicPr>
        <p:blipFill>
          <a:blip r:embed="rId2"/>
          <a:stretch>
            <a:fillRect/>
          </a:stretch>
        </p:blipFill>
        <p:spPr>
          <a:xfrm>
            <a:off x="2787795" y="1196391"/>
            <a:ext cx="6616409" cy="5098280"/>
          </a:xfrm>
          <a:prstGeom prst="rect">
            <a:avLst/>
          </a:prstGeom>
        </p:spPr>
      </p:pic>
    </p:spTree>
    <p:extLst>
      <p:ext uri="{BB962C8B-B14F-4D97-AF65-F5344CB8AC3E}">
        <p14:creationId xmlns:p14="http://schemas.microsoft.com/office/powerpoint/2010/main" val="32908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xfrm>
            <a:off x="604434" y="511121"/>
            <a:ext cx="10983132" cy="747763"/>
          </a:xfrm>
        </p:spPr>
        <p:txBody>
          <a:bodyPr anchor="ctr">
            <a:normAutofit/>
          </a:bodyPr>
          <a:lstStyle/>
          <a:p>
            <a:r>
              <a:rPr lang="en-US" dirty="0"/>
              <a:t>Review Page</a:t>
            </a:r>
          </a:p>
        </p:txBody>
      </p:sp>
      <p:pic>
        <p:nvPicPr>
          <p:cNvPr id="5" name="Picture 4">
            <a:extLst>
              <a:ext uri="{FF2B5EF4-FFF2-40B4-BE49-F238E27FC236}">
                <a16:creationId xmlns:a16="http://schemas.microsoft.com/office/drawing/2014/main" id="{448351DF-3C27-4CE1-A4C1-D068696D9B5B}"/>
              </a:ext>
            </a:extLst>
          </p:cNvPr>
          <p:cNvPicPr>
            <a:picLocks noChangeAspect="1"/>
          </p:cNvPicPr>
          <p:nvPr/>
        </p:nvPicPr>
        <p:blipFill>
          <a:blip r:embed="rId2"/>
          <a:stretch>
            <a:fillRect/>
          </a:stretch>
        </p:blipFill>
        <p:spPr>
          <a:xfrm>
            <a:off x="260671" y="1258884"/>
            <a:ext cx="11670658" cy="5599116"/>
          </a:xfrm>
          <a:prstGeom prst="rect">
            <a:avLst/>
          </a:prstGeom>
        </p:spPr>
      </p:pic>
    </p:spTree>
    <p:extLst>
      <p:ext uri="{BB962C8B-B14F-4D97-AF65-F5344CB8AC3E}">
        <p14:creationId xmlns:p14="http://schemas.microsoft.com/office/powerpoint/2010/main" val="248635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D741102-ABE9-4330-96A1-F0B2C83EE78D}"/>
              </a:ext>
            </a:extLst>
          </p:cNvPr>
          <p:cNvSpPr>
            <a:spLocks noGrp="1"/>
          </p:cNvSpPr>
          <p:nvPr>
            <p:ph idx="1"/>
          </p:nvPr>
        </p:nvSpPr>
        <p:spPr>
          <a:xfrm>
            <a:off x="604434" y="1450520"/>
            <a:ext cx="3877032" cy="3292787"/>
          </a:xfrm>
        </p:spPr>
        <p:txBody>
          <a:bodyPr/>
          <a:lstStyle/>
          <a:p>
            <a:pPr>
              <a:buNone/>
            </a:pPr>
            <a:r>
              <a:rPr lang="en-US" dirty="0"/>
              <a:t>Click on Do agree with certification and enter the First Name (Space) Last Name to certify the certificate</a:t>
            </a:r>
          </a:p>
          <a:p>
            <a:pPr>
              <a:buNone/>
            </a:pPr>
            <a:r>
              <a:rPr lang="en-US" dirty="0"/>
              <a:t>Click on previous button to go back to previous screens </a:t>
            </a:r>
          </a:p>
          <a:p>
            <a:pPr>
              <a:buNone/>
            </a:pPr>
            <a:r>
              <a:rPr lang="en-US" dirty="0"/>
              <a:t>Click on certify to submit the payroll </a:t>
            </a:r>
          </a:p>
        </p:txBody>
      </p:sp>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xfrm>
            <a:off x="604434" y="448628"/>
            <a:ext cx="10983132" cy="747763"/>
          </a:xfrm>
        </p:spPr>
        <p:txBody>
          <a:bodyPr anchor="ctr">
            <a:normAutofit/>
          </a:bodyPr>
          <a:lstStyle/>
          <a:p>
            <a:r>
              <a:rPr lang="en-US" dirty="0"/>
              <a:t>Review Page</a:t>
            </a:r>
          </a:p>
        </p:txBody>
      </p:sp>
      <p:pic>
        <p:nvPicPr>
          <p:cNvPr id="6" name="Picture 5">
            <a:extLst>
              <a:ext uri="{FF2B5EF4-FFF2-40B4-BE49-F238E27FC236}">
                <a16:creationId xmlns:a16="http://schemas.microsoft.com/office/drawing/2014/main" id="{21F1E003-4C98-4A03-A401-730B402B9001}"/>
              </a:ext>
            </a:extLst>
          </p:cNvPr>
          <p:cNvPicPr>
            <a:picLocks noChangeAspect="1"/>
          </p:cNvPicPr>
          <p:nvPr/>
        </p:nvPicPr>
        <p:blipFill>
          <a:blip r:embed="rId2"/>
          <a:stretch>
            <a:fillRect/>
          </a:stretch>
        </p:blipFill>
        <p:spPr>
          <a:xfrm>
            <a:off x="4334368" y="2277834"/>
            <a:ext cx="7654959" cy="2161700"/>
          </a:xfrm>
          <a:prstGeom prst="rect">
            <a:avLst/>
          </a:prstGeom>
        </p:spPr>
      </p:pic>
    </p:spTree>
    <p:extLst>
      <p:ext uri="{BB962C8B-B14F-4D97-AF65-F5344CB8AC3E}">
        <p14:creationId xmlns:p14="http://schemas.microsoft.com/office/powerpoint/2010/main" val="388029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D741102-ABE9-4330-96A1-F0B2C83EE78D}"/>
              </a:ext>
            </a:extLst>
          </p:cNvPr>
          <p:cNvSpPr>
            <a:spLocks noGrp="1"/>
          </p:cNvSpPr>
          <p:nvPr>
            <p:ph idx="1"/>
          </p:nvPr>
        </p:nvSpPr>
        <p:spPr>
          <a:xfrm>
            <a:off x="426834" y="1624625"/>
            <a:ext cx="3328737" cy="4063553"/>
          </a:xfrm>
        </p:spPr>
        <p:txBody>
          <a:bodyPr/>
          <a:lstStyle/>
          <a:p>
            <a:pPr>
              <a:buNone/>
            </a:pPr>
            <a:r>
              <a:rPr lang="en-US" dirty="0"/>
              <a:t>Save the CTP Number for further reference </a:t>
            </a:r>
            <a:br>
              <a:rPr lang="en-US" dirty="0"/>
            </a:br>
            <a:br>
              <a:rPr lang="en-US" dirty="0"/>
            </a:br>
            <a:r>
              <a:rPr lang="en-US" dirty="0"/>
              <a:t>An email will be sent with the same information to the primary and secondary contractor email addresses</a:t>
            </a:r>
          </a:p>
        </p:txBody>
      </p:sp>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xfrm>
            <a:off x="604434" y="448628"/>
            <a:ext cx="10983132" cy="747763"/>
          </a:xfrm>
        </p:spPr>
        <p:txBody>
          <a:bodyPr anchor="ctr">
            <a:normAutofit/>
          </a:bodyPr>
          <a:lstStyle/>
          <a:p>
            <a:r>
              <a:rPr lang="en-US" dirty="0"/>
              <a:t>Confirmation Page</a:t>
            </a:r>
          </a:p>
        </p:txBody>
      </p:sp>
      <p:pic>
        <p:nvPicPr>
          <p:cNvPr id="5" name="Picture 4">
            <a:extLst>
              <a:ext uri="{FF2B5EF4-FFF2-40B4-BE49-F238E27FC236}">
                <a16:creationId xmlns:a16="http://schemas.microsoft.com/office/drawing/2014/main" id="{3AC45E08-AC98-49AA-9DBA-0B28A2145193}"/>
              </a:ext>
            </a:extLst>
          </p:cNvPr>
          <p:cNvPicPr>
            <a:picLocks noChangeAspect="1"/>
          </p:cNvPicPr>
          <p:nvPr/>
        </p:nvPicPr>
        <p:blipFill>
          <a:blip r:embed="rId2"/>
          <a:stretch>
            <a:fillRect/>
          </a:stretch>
        </p:blipFill>
        <p:spPr>
          <a:xfrm>
            <a:off x="4380567" y="2055979"/>
            <a:ext cx="7487695" cy="3200847"/>
          </a:xfrm>
          <a:prstGeom prst="rect">
            <a:avLst/>
          </a:prstGeom>
        </p:spPr>
      </p:pic>
    </p:spTree>
    <p:extLst>
      <p:ext uri="{BB962C8B-B14F-4D97-AF65-F5344CB8AC3E}">
        <p14:creationId xmlns:p14="http://schemas.microsoft.com/office/powerpoint/2010/main" val="363469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7C08E-78DC-4213-BE84-C7A5F674328A}"/>
              </a:ext>
            </a:extLst>
          </p:cNvPr>
          <p:cNvSpPr>
            <a:spLocks noGrp="1"/>
          </p:cNvSpPr>
          <p:nvPr>
            <p:ph idx="1"/>
          </p:nvPr>
        </p:nvSpPr>
        <p:spPr>
          <a:xfrm>
            <a:off x="604434" y="1132113"/>
            <a:ext cx="4272366" cy="5563411"/>
          </a:xfrm>
        </p:spPr>
        <p:txBody>
          <a:bodyPr>
            <a:normAutofit fontScale="55000" lnSpcReduction="20000"/>
          </a:bodyPr>
          <a:lstStyle/>
          <a:p>
            <a:r>
              <a:rPr lang="en-US" sz="1800" dirty="0"/>
              <a:t>The profile contains important features accessible to the contracting company including:</a:t>
            </a:r>
          </a:p>
          <a:p>
            <a:r>
              <a:rPr lang="en-US" sz="1800" b="1" dirty="0"/>
              <a:t>Account Details: </a:t>
            </a:r>
            <a:r>
              <a:rPr lang="en-US" sz="1800" dirty="0"/>
              <a:t>Identifies the details we have on file for the user account.</a:t>
            </a:r>
            <a:br>
              <a:rPr lang="en-US" sz="1800" dirty="0"/>
            </a:br>
            <a:r>
              <a:rPr lang="en-US" sz="1800" b="1" dirty="0"/>
              <a:t>Submissions Needing Attention</a:t>
            </a:r>
            <a:r>
              <a:rPr lang="en-US" sz="1800" dirty="0"/>
              <a:t>: Once you have finished the contractor section of the payroll, we make the draft submission available to you for 7 days from the updated date within the month you are submitting.  </a:t>
            </a:r>
            <a:br>
              <a:rPr lang="en-US" sz="1800" dirty="0"/>
            </a:br>
            <a:r>
              <a:rPr lang="en-US" sz="1800" b="1" dirty="0"/>
              <a:t>Employee Roster: </a:t>
            </a:r>
            <a:r>
              <a:rPr lang="en-US" sz="1800" dirty="0"/>
              <a:t>View the current employees that have been added to your payrolls.  If you do not want an employee to be available in future payrolls, remove them here.  To update the, add them to a payroll and make your adjustment there.</a:t>
            </a:r>
            <a:br>
              <a:rPr lang="en-US" sz="1800" dirty="0"/>
            </a:br>
            <a:r>
              <a:rPr lang="en-US" sz="1800" b="1" dirty="0"/>
              <a:t>Submission History</a:t>
            </a:r>
            <a:r>
              <a:rPr lang="en-US" sz="1800" dirty="0"/>
              <a:t>: This section shows you all of your submissions and allows you to generate the PDF report that was sent via email.</a:t>
            </a:r>
          </a:p>
          <a:p>
            <a:r>
              <a:rPr lang="en-US" sz="1800" dirty="0"/>
              <a:t>In the </a:t>
            </a:r>
            <a:r>
              <a:rPr lang="en-US" sz="1800" b="1" dirty="0"/>
              <a:t>submission history </a:t>
            </a:r>
            <a:r>
              <a:rPr lang="en-US" sz="1800" dirty="0"/>
              <a:t>section, the contractor may also      </a:t>
            </a:r>
            <a:r>
              <a:rPr lang="en-US" sz="1800" b="1" dirty="0"/>
              <a:t>Withdraw Certification </a:t>
            </a:r>
            <a:r>
              <a:rPr lang="en-US" sz="1800" dirty="0"/>
              <a:t>or remove the certification in order to revise the submission.  This feature is only available during the submission month.  They must provide a reason for their request.  Upon approval, the contractor will receive an email and they can access their submission.  </a:t>
            </a:r>
            <a:br>
              <a:rPr lang="en-US" sz="1800" dirty="0"/>
            </a:br>
            <a:br>
              <a:rPr lang="en-US" sz="1800" dirty="0"/>
            </a:br>
            <a:r>
              <a:rPr lang="en-US" sz="1800" b="1" dirty="0"/>
              <a:t>(Withdraw available until 15</a:t>
            </a:r>
            <a:r>
              <a:rPr lang="en-US" sz="1800" b="1" baseline="30000" dirty="0"/>
              <a:t>th</a:t>
            </a:r>
            <a:r>
              <a:rPr lang="en-US" sz="1800" b="1" dirty="0"/>
              <a:t> of the following month)</a:t>
            </a:r>
          </a:p>
        </p:txBody>
      </p:sp>
      <p:sp>
        <p:nvSpPr>
          <p:cNvPr id="4" name="Title 3">
            <a:extLst>
              <a:ext uri="{FF2B5EF4-FFF2-40B4-BE49-F238E27FC236}">
                <a16:creationId xmlns:a16="http://schemas.microsoft.com/office/drawing/2014/main" id="{5E022642-09C8-48F5-97BB-A0FAB7DEE902}"/>
              </a:ext>
            </a:extLst>
          </p:cNvPr>
          <p:cNvSpPr>
            <a:spLocks noGrp="1"/>
          </p:cNvSpPr>
          <p:nvPr>
            <p:ph type="title"/>
          </p:nvPr>
        </p:nvSpPr>
        <p:spPr>
          <a:xfrm>
            <a:off x="604434" y="384351"/>
            <a:ext cx="10983132" cy="747763"/>
          </a:xfrm>
        </p:spPr>
        <p:txBody>
          <a:bodyPr/>
          <a:lstStyle/>
          <a:p>
            <a:r>
              <a:rPr lang="en-US" dirty="0"/>
              <a:t>Profile</a:t>
            </a:r>
          </a:p>
        </p:txBody>
      </p:sp>
      <p:pic>
        <p:nvPicPr>
          <p:cNvPr id="5" name="Picture 4">
            <a:extLst>
              <a:ext uri="{FF2B5EF4-FFF2-40B4-BE49-F238E27FC236}">
                <a16:creationId xmlns:a16="http://schemas.microsoft.com/office/drawing/2014/main" id="{3AF359A2-B6B7-45EA-8F49-8F42127246E7}"/>
              </a:ext>
            </a:extLst>
          </p:cNvPr>
          <p:cNvPicPr>
            <a:picLocks noChangeAspect="1"/>
          </p:cNvPicPr>
          <p:nvPr/>
        </p:nvPicPr>
        <p:blipFill>
          <a:blip r:embed="rId2"/>
          <a:stretch>
            <a:fillRect/>
          </a:stretch>
        </p:blipFill>
        <p:spPr>
          <a:xfrm>
            <a:off x="7106713" y="900577"/>
            <a:ext cx="2520341" cy="1473076"/>
          </a:xfrm>
          <a:prstGeom prst="rect">
            <a:avLst/>
          </a:prstGeom>
        </p:spPr>
      </p:pic>
      <p:pic>
        <p:nvPicPr>
          <p:cNvPr id="3" name="Picture 2">
            <a:extLst>
              <a:ext uri="{FF2B5EF4-FFF2-40B4-BE49-F238E27FC236}">
                <a16:creationId xmlns:a16="http://schemas.microsoft.com/office/drawing/2014/main" id="{31431648-741E-4903-9A66-10E17C8C754E}"/>
              </a:ext>
            </a:extLst>
          </p:cNvPr>
          <p:cNvPicPr>
            <a:picLocks noChangeAspect="1"/>
          </p:cNvPicPr>
          <p:nvPr/>
        </p:nvPicPr>
        <p:blipFill>
          <a:blip r:embed="rId3"/>
          <a:stretch>
            <a:fillRect/>
          </a:stretch>
        </p:blipFill>
        <p:spPr>
          <a:xfrm>
            <a:off x="4876800" y="2825602"/>
            <a:ext cx="6989762" cy="2900284"/>
          </a:xfrm>
          <a:prstGeom prst="rect">
            <a:avLst/>
          </a:prstGeom>
        </p:spPr>
      </p:pic>
    </p:spTree>
    <p:extLst>
      <p:ext uri="{BB962C8B-B14F-4D97-AF65-F5344CB8AC3E}">
        <p14:creationId xmlns:p14="http://schemas.microsoft.com/office/powerpoint/2010/main" val="373196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5D4A2-2F2A-4EE0-853B-C3D6E259A279}"/>
              </a:ext>
            </a:extLst>
          </p:cNvPr>
          <p:cNvSpPr>
            <a:spLocks noGrp="1"/>
          </p:cNvSpPr>
          <p:nvPr>
            <p:ph type="title"/>
          </p:nvPr>
        </p:nvSpPr>
        <p:spPr/>
        <p:txBody>
          <a:bodyPr/>
          <a:lstStyle/>
          <a:p>
            <a:r>
              <a:rPr lang="en-US" dirty="0"/>
              <a:t>Profile – Employee Roster</a:t>
            </a:r>
          </a:p>
        </p:txBody>
      </p:sp>
      <p:pic>
        <p:nvPicPr>
          <p:cNvPr id="5" name="Picture 4">
            <a:extLst>
              <a:ext uri="{FF2B5EF4-FFF2-40B4-BE49-F238E27FC236}">
                <a16:creationId xmlns:a16="http://schemas.microsoft.com/office/drawing/2014/main" id="{455EB50A-9D83-4D16-864B-1D71451B6039}"/>
              </a:ext>
            </a:extLst>
          </p:cNvPr>
          <p:cNvPicPr>
            <a:picLocks noChangeAspect="1"/>
          </p:cNvPicPr>
          <p:nvPr/>
        </p:nvPicPr>
        <p:blipFill>
          <a:blip r:embed="rId2"/>
          <a:stretch>
            <a:fillRect/>
          </a:stretch>
        </p:blipFill>
        <p:spPr>
          <a:xfrm>
            <a:off x="604434" y="2154089"/>
            <a:ext cx="6259286" cy="2549821"/>
          </a:xfrm>
          <a:prstGeom prst="rect">
            <a:avLst/>
          </a:prstGeom>
        </p:spPr>
      </p:pic>
      <p:pic>
        <p:nvPicPr>
          <p:cNvPr id="6" name="Picture 5">
            <a:extLst>
              <a:ext uri="{FF2B5EF4-FFF2-40B4-BE49-F238E27FC236}">
                <a16:creationId xmlns:a16="http://schemas.microsoft.com/office/drawing/2014/main" id="{3B7CC5E3-188E-4E1A-871E-913D47525661}"/>
              </a:ext>
            </a:extLst>
          </p:cNvPr>
          <p:cNvPicPr>
            <a:picLocks noChangeAspect="1"/>
          </p:cNvPicPr>
          <p:nvPr/>
        </p:nvPicPr>
        <p:blipFill>
          <a:blip r:embed="rId3"/>
          <a:stretch>
            <a:fillRect/>
          </a:stretch>
        </p:blipFill>
        <p:spPr>
          <a:xfrm>
            <a:off x="7191713" y="1306285"/>
            <a:ext cx="3884205" cy="4547914"/>
          </a:xfrm>
          <a:prstGeom prst="rect">
            <a:avLst/>
          </a:prstGeom>
        </p:spPr>
      </p:pic>
    </p:spTree>
    <p:extLst>
      <p:ext uri="{BB962C8B-B14F-4D97-AF65-F5344CB8AC3E}">
        <p14:creationId xmlns:p14="http://schemas.microsoft.com/office/powerpoint/2010/main" val="7615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0AB8C-4088-4FA4-83C1-D3FD46CC7E81}"/>
              </a:ext>
            </a:extLst>
          </p:cNvPr>
          <p:cNvSpPr>
            <a:spLocks noGrp="1"/>
          </p:cNvSpPr>
          <p:nvPr>
            <p:ph type="title"/>
          </p:nvPr>
        </p:nvSpPr>
        <p:spPr/>
        <p:txBody>
          <a:bodyPr/>
          <a:lstStyle/>
          <a:p>
            <a:r>
              <a:rPr lang="en-US" dirty="0"/>
              <a:t>Submission History</a:t>
            </a:r>
          </a:p>
        </p:txBody>
      </p:sp>
      <p:pic>
        <p:nvPicPr>
          <p:cNvPr id="5" name="Picture 4">
            <a:extLst>
              <a:ext uri="{FF2B5EF4-FFF2-40B4-BE49-F238E27FC236}">
                <a16:creationId xmlns:a16="http://schemas.microsoft.com/office/drawing/2014/main" id="{88DA356C-DA9C-4133-A0DA-FB0D50078345}"/>
              </a:ext>
            </a:extLst>
          </p:cNvPr>
          <p:cNvPicPr>
            <a:picLocks noChangeAspect="1"/>
          </p:cNvPicPr>
          <p:nvPr/>
        </p:nvPicPr>
        <p:blipFill>
          <a:blip r:embed="rId2"/>
          <a:stretch>
            <a:fillRect/>
          </a:stretch>
        </p:blipFill>
        <p:spPr>
          <a:xfrm>
            <a:off x="358949" y="1456135"/>
            <a:ext cx="11474101" cy="3508006"/>
          </a:xfrm>
          <a:prstGeom prst="rect">
            <a:avLst/>
          </a:prstGeom>
        </p:spPr>
      </p:pic>
    </p:spTree>
    <p:extLst>
      <p:ext uri="{BB962C8B-B14F-4D97-AF65-F5344CB8AC3E}">
        <p14:creationId xmlns:p14="http://schemas.microsoft.com/office/powerpoint/2010/main" val="232553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lstStyle/>
          <a:p>
            <a:r>
              <a:rPr lang="en-US" dirty="0"/>
              <a:t>Login Page</a:t>
            </a:r>
          </a:p>
        </p:txBody>
      </p:sp>
      <p:sp>
        <p:nvSpPr>
          <p:cNvPr id="2" name="Content Placeholder 1">
            <a:extLst>
              <a:ext uri="{FF2B5EF4-FFF2-40B4-BE49-F238E27FC236}">
                <a16:creationId xmlns:a16="http://schemas.microsoft.com/office/drawing/2014/main" id="{0E85CDB0-AD30-4DBB-AC55-D824F09CE209}"/>
              </a:ext>
            </a:extLst>
          </p:cNvPr>
          <p:cNvSpPr>
            <a:spLocks noGrp="1"/>
          </p:cNvSpPr>
          <p:nvPr>
            <p:ph idx="1"/>
          </p:nvPr>
        </p:nvSpPr>
        <p:spPr>
          <a:xfrm>
            <a:off x="756460" y="1317044"/>
            <a:ext cx="5692466" cy="5146023"/>
          </a:xfrm>
        </p:spPr>
        <p:txBody>
          <a:bodyPr>
            <a:normAutofit/>
          </a:bodyPr>
          <a:lstStyle/>
          <a:p>
            <a:pPr marL="457200" lvl="1" indent="-47625">
              <a:lnSpc>
                <a:spcPts val="1800"/>
              </a:lnSpc>
            </a:pPr>
            <a:r>
              <a:rPr lang="en-US" dirty="0">
                <a:solidFill>
                  <a:srgbClr val="D24726"/>
                </a:solidFill>
                <a:latin typeface="Segoe UI Semibold" panose="020B0702040204020203" pitchFamily="34" charset="0"/>
                <a:cs typeface="Segoe UI Semibold" panose="020B0702040204020203" pitchFamily="34" charset="0"/>
              </a:rPr>
              <a:t> </a:t>
            </a:r>
            <a:br>
              <a:rPr lang="en-US" dirty="0"/>
            </a:br>
            <a:r>
              <a:rPr lang="en-US" sz="1400" dirty="0">
                <a:solidFill>
                  <a:srgbClr val="D24726"/>
                </a:solidFill>
                <a:latin typeface="Segoe UI Semibold" panose="020B0702040204020203" pitchFamily="34" charset="0"/>
              </a:rPr>
              <a:t>Creating an Illinois Public ID Account</a:t>
            </a:r>
          </a:p>
          <a:p>
            <a:pPr marL="573088" lvl="1" indent="-171450">
              <a:buSzPct val="100000"/>
              <a:buFont typeface="Arial" panose="020B0604020202020204" pitchFamily="34" charset="0"/>
              <a:buChar char="•"/>
            </a:pPr>
            <a:r>
              <a:rPr lang="en-US" dirty="0"/>
              <a:t>You will need to create an Illinois Public ID Account.</a:t>
            </a:r>
          </a:p>
          <a:p>
            <a:pPr marL="573088" lvl="1" indent="-171450">
              <a:buSzPct val="100000"/>
              <a:buFont typeface="Arial" panose="020B0604020202020204" pitchFamily="34" charset="0"/>
              <a:buChar char="•"/>
            </a:pPr>
            <a:r>
              <a:rPr lang="en-US" dirty="0"/>
              <a:t>To create an Illinois Public ID Account click    </a:t>
            </a:r>
            <a:br>
              <a:rPr lang="en-US" dirty="0"/>
            </a:br>
            <a:r>
              <a:rPr lang="en-US" dirty="0">
                <a:hlinkClick r:id="rId2"/>
              </a:rPr>
              <a:t>https://www2.illinois.gov/sites/accounts/Pages/default.aspx</a:t>
            </a:r>
            <a:endParaRPr lang="en-US" dirty="0"/>
          </a:p>
          <a:p>
            <a:pPr marL="573088" lvl="1" indent="-171450">
              <a:buSzPct val="100000"/>
              <a:buFont typeface="Arial" panose="020B0604020202020204" pitchFamily="34" charset="0"/>
              <a:buChar char="•"/>
            </a:pPr>
            <a:r>
              <a:rPr lang="en-US" dirty="0"/>
              <a:t>Click "Create a new Account" and complete the registration form.</a:t>
            </a:r>
          </a:p>
          <a:p>
            <a:pPr marL="573088" lvl="1" indent="-171450">
              <a:buSzPct val="100000"/>
              <a:buFont typeface="Arial" panose="020B0604020202020204" pitchFamily="34" charset="0"/>
              <a:buChar char="•"/>
            </a:pPr>
            <a:r>
              <a:rPr lang="en-US" dirty="0"/>
              <a:t>Once your account is created, continue with the instructions below</a:t>
            </a:r>
          </a:p>
          <a:p>
            <a:pPr marL="171450" indent="-171450">
              <a:buSzPct val="100000"/>
              <a:buFont typeface="Arial" panose="020B0604020202020204" pitchFamily="34" charset="0"/>
              <a:buChar char="•"/>
            </a:pPr>
            <a:endParaRPr lang="en-US" dirty="0"/>
          </a:p>
          <a:p>
            <a:pPr marL="457200" lvl="1" indent="-47625">
              <a:lnSpc>
                <a:spcPts val="1800"/>
              </a:lnSpc>
            </a:pPr>
            <a:r>
              <a:rPr lang="en-US" sz="1400" dirty="0">
                <a:solidFill>
                  <a:srgbClr val="D24726"/>
                </a:solidFill>
                <a:latin typeface="Segoe UI Semibold" panose="020B0702040204020203" pitchFamily="34" charset="0"/>
              </a:rPr>
              <a:t>Certified Transcript of Payroll Portal</a:t>
            </a:r>
          </a:p>
          <a:p>
            <a:pPr marL="581025" lvl="1" indent="-171450">
              <a:lnSpc>
                <a:spcPts val="1800"/>
              </a:lnSpc>
              <a:buFont typeface="Arial" panose="020B0604020202020204" pitchFamily="34" charset="0"/>
              <a:buChar char="•"/>
            </a:pPr>
            <a:r>
              <a:rPr lang="en-US" dirty="0"/>
              <a:t>After your Illinois Public ID Account is created you can access the  certified transcript of payroll portal using the URL: </a:t>
            </a:r>
            <a:r>
              <a:rPr lang="en-US" dirty="0">
                <a:hlinkClick r:id="rId3"/>
              </a:rPr>
              <a:t>https://webapps.illinois.gov/DOL/PayrollCertification/</a:t>
            </a:r>
            <a:endParaRPr lang="en-US" dirty="0"/>
          </a:p>
          <a:p>
            <a:pPr marL="581025" lvl="1" indent="-171450">
              <a:lnSpc>
                <a:spcPts val="1800"/>
              </a:lnSpc>
              <a:buFont typeface="Arial" panose="020B0604020202020204" pitchFamily="34" charset="0"/>
              <a:buChar char="•"/>
            </a:pPr>
            <a:r>
              <a:rPr lang="en-US" dirty="0"/>
              <a:t>After clicking the link above, select "Public Account" and login using the username/password you just created.</a:t>
            </a:r>
            <a:br>
              <a:rPr lang="en-US" sz="1400" dirty="0"/>
            </a:br>
            <a:endParaRPr lang="en-US" sz="1400" dirty="0">
              <a:solidFill>
                <a:srgbClr val="D24726"/>
              </a:solidFill>
              <a:latin typeface="Segoe UI Semibold" panose="020B0702040204020203" pitchFamily="34" charset="0"/>
            </a:endParaRPr>
          </a:p>
        </p:txBody>
      </p:sp>
      <p:sp>
        <p:nvSpPr>
          <p:cNvPr id="4" name="Oval 3">
            <a:extLst>
              <a:ext uri="{FF2B5EF4-FFF2-40B4-BE49-F238E27FC236}">
                <a16:creationId xmlns:a16="http://schemas.microsoft.com/office/drawing/2014/main" id="{13572B26-98AF-4AA8-9A0F-435FBBFB6E5E}"/>
              </a:ext>
              <a:ext uri="{C183D7F6-B498-43B3-948B-1728B52AA6E4}">
                <adec:decorative xmlns:adec="http://schemas.microsoft.com/office/drawing/2017/decorative" val="1"/>
              </a:ext>
            </a:extLst>
          </p:cNvPr>
          <p:cNvSpPr/>
          <p:nvPr/>
        </p:nvSpPr>
        <p:spPr bwMode="blackWhite">
          <a:xfrm>
            <a:off x="763241" y="1527347"/>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sp>
        <p:nvSpPr>
          <p:cNvPr id="17" name="Oval 16">
            <a:extLst>
              <a:ext uri="{FF2B5EF4-FFF2-40B4-BE49-F238E27FC236}">
                <a16:creationId xmlns:a16="http://schemas.microsoft.com/office/drawing/2014/main" id="{7EE57AD0-3CB4-4CF6-BA5F-AAF078EA2030}"/>
              </a:ext>
              <a:ext uri="{C183D7F6-B498-43B3-948B-1728B52AA6E4}">
                <adec:decorative xmlns:adec="http://schemas.microsoft.com/office/drawing/2017/decorative" val="1"/>
              </a:ext>
            </a:extLst>
          </p:cNvPr>
          <p:cNvSpPr/>
          <p:nvPr/>
        </p:nvSpPr>
        <p:spPr bwMode="blackWhite">
          <a:xfrm>
            <a:off x="763241" y="4113338"/>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pic>
        <p:nvPicPr>
          <p:cNvPr id="18" name="Picture 17">
            <a:extLst>
              <a:ext uri="{FF2B5EF4-FFF2-40B4-BE49-F238E27FC236}">
                <a16:creationId xmlns:a16="http://schemas.microsoft.com/office/drawing/2014/main" id="{037C3F44-2410-46AB-A12B-8C72143DBBBE}"/>
              </a:ext>
            </a:extLst>
          </p:cNvPr>
          <p:cNvPicPr>
            <a:picLocks noChangeAspect="1"/>
          </p:cNvPicPr>
          <p:nvPr/>
        </p:nvPicPr>
        <p:blipFill>
          <a:blip r:embed="rId4"/>
          <a:stretch>
            <a:fillRect/>
          </a:stretch>
        </p:blipFill>
        <p:spPr>
          <a:xfrm>
            <a:off x="6624084" y="1196391"/>
            <a:ext cx="4948790" cy="5121950"/>
          </a:xfrm>
          <a:prstGeom prst="rect">
            <a:avLst/>
          </a:prstGeom>
        </p:spPr>
      </p:pic>
    </p:spTree>
    <p:extLst>
      <p:ext uri="{BB962C8B-B14F-4D97-AF65-F5344CB8AC3E}">
        <p14:creationId xmlns:p14="http://schemas.microsoft.com/office/powerpoint/2010/main" val="215210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lstStyle/>
          <a:p>
            <a:r>
              <a:rPr lang="en-US" dirty="0"/>
              <a:t>Thank You	</a:t>
            </a:r>
          </a:p>
        </p:txBody>
      </p:sp>
      <p:sp>
        <p:nvSpPr>
          <p:cNvPr id="5" name="About">
            <a:extLst>
              <a:ext uri="{FF2B5EF4-FFF2-40B4-BE49-F238E27FC236}">
                <a16:creationId xmlns:a16="http://schemas.microsoft.com/office/drawing/2014/main" id="{3FC0E3A4-1320-4CA5-A7C1-CC755BF59447}"/>
              </a:ext>
            </a:extLst>
          </p:cNvPr>
          <p:cNvSpPr txBox="1">
            <a:spLocks/>
          </p:cNvSpPr>
          <p:nvPr/>
        </p:nvSpPr>
        <p:spPr>
          <a:xfrm>
            <a:off x="7548533" y="4427332"/>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r>
              <a:rPr lang="en-US" sz="1800" b="1" dirty="0">
                <a:solidFill>
                  <a:schemeClr val="bg2"/>
                </a:solidFill>
                <a:latin typeface="+mj-lt"/>
                <a:ea typeface="+mn-ea"/>
                <a:cs typeface="+mn-cs"/>
              </a:rPr>
              <a:t>Contact</a:t>
            </a:r>
          </a:p>
        </p:txBody>
      </p:sp>
      <p:sp>
        <p:nvSpPr>
          <p:cNvPr id="6" name="Subtitle 2">
            <a:extLst>
              <a:ext uri="{FF2B5EF4-FFF2-40B4-BE49-F238E27FC236}">
                <a16:creationId xmlns:a16="http://schemas.microsoft.com/office/drawing/2014/main" id="{F0CB59E2-95A9-4A45-9D96-BE764F74CA04}"/>
              </a:ext>
            </a:extLst>
          </p:cNvPr>
          <p:cNvSpPr txBox="1">
            <a:spLocks/>
          </p:cNvSpPr>
          <p:nvPr/>
        </p:nvSpPr>
        <p:spPr>
          <a:xfrm>
            <a:off x="3762109" y="2032086"/>
            <a:ext cx="7369389" cy="212094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u="sng" dirty="0">
                <a:solidFill>
                  <a:schemeClr val="tx1">
                    <a:lumMod val="85000"/>
                    <a:lumOff val="15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dol.certifiedpayroll@illinois.gov</a:t>
            </a:r>
            <a:r>
              <a:rPr lang="en-US" sz="1800" b="1" dirty="0">
                <a:solidFill>
                  <a:schemeClr val="tx1">
                    <a:lumMod val="85000"/>
                    <a:lumOff val="15000"/>
                  </a:schemeClr>
                </a:solidFill>
                <a:latin typeface="Calibri" panose="020F0502020204030204" pitchFamily="34" charset="0"/>
              </a:rPr>
              <a:t>.</a:t>
            </a:r>
          </a:p>
          <a:p>
            <a:r>
              <a:rPr lang="en-US" sz="1800" b="1" dirty="0">
                <a:solidFill>
                  <a:schemeClr val="tx1">
                    <a:lumMod val="85000"/>
                    <a:lumOff val="15000"/>
                  </a:schemeClr>
                </a:solidFill>
                <a:latin typeface="Calibri" panose="020F0502020204030204" pitchFamily="34" charset="0"/>
              </a:rPr>
              <a:t>contact: 312-793-3600 </a:t>
            </a:r>
          </a:p>
          <a:p>
            <a:r>
              <a:rPr lang="en-US" sz="1800" b="1" dirty="0">
                <a:solidFill>
                  <a:schemeClr val="tx1">
                    <a:lumMod val="85000"/>
                    <a:lumOff val="15000"/>
                  </a:schemeClr>
                </a:solidFill>
                <a:latin typeface="Calibri" panose="020F0502020204030204" pitchFamily="34" charset="0"/>
              </a:rPr>
              <a:t>(monitored 9:00 am to 5:00 pm Monday-Friday)</a:t>
            </a:r>
            <a:r>
              <a:rPr lang="en-US" sz="1400" b="1" dirty="0">
                <a:solidFill>
                  <a:schemeClr val="tx1">
                    <a:lumMod val="85000"/>
                    <a:lumOff val="15000"/>
                  </a:schemeClr>
                </a:solidFill>
                <a:latin typeface="Calibri" panose="020F0502020204030204" pitchFamily="34" charset="0"/>
              </a:rPr>
              <a:t>​ </a:t>
            </a:r>
          </a:p>
          <a:p>
            <a:r>
              <a:rPr lang="en-US" sz="1400" dirty="0">
                <a:hlinkClick r:id="rId3"/>
              </a:rPr>
              <a:t>Certified Transcript of Payroll - Conciliation and Mediation Division (illinois.gov)</a:t>
            </a:r>
            <a:endParaRPr lang="en-US" sz="1400" b="1" dirty="0">
              <a:solidFill>
                <a:schemeClr val="tx1">
                  <a:lumMod val="85000"/>
                  <a:lumOff val="15000"/>
                </a:schemeClr>
              </a:solidFill>
              <a:latin typeface="Calibri" panose="020F0502020204030204" pitchFamily="34" charset="0"/>
            </a:endParaRPr>
          </a:p>
          <a:p>
            <a:r>
              <a:rPr lang="en-US" sz="1400" b="1" dirty="0">
                <a:solidFill>
                  <a:schemeClr val="tx1">
                    <a:lumMod val="85000"/>
                    <a:lumOff val="15000"/>
                  </a:schemeClr>
                </a:solidFill>
                <a:latin typeface="Calibri" panose="020F0502020204030204" pitchFamily="34" charset="0"/>
              </a:rPr>
              <a:t>​​​​​https://www2.illinois.gov/idol/Laws-Rules/CONMED/Pages/certifiedtranscriptofpayroll.aspx</a:t>
            </a:r>
            <a:endParaRPr lang="en-US" sz="1400" b="1" u="sng" dirty="0">
              <a:solidFill>
                <a:schemeClr val="tx1">
                  <a:lumMod val="85000"/>
                  <a:lumOff val="15000"/>
                </a:schemeClr>
              </a:solidFill>
              <a:latin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58EAFDF8-5A5B-46BF-A44F-9F94A6D29759}"/>
              </a:ext>
            </a:extLst>
          </p:cNvPr>
          <p:cNvPicPr>
            <a:picLocks noChangeAspect="1"/>
          </p:cNvPicPr>
          <p:nvPr/>
        </p:nvPicPr>
        <p:blipFill>
          <a:blip r:embed="rId4"/>
          <a:stretch>
            <a:fillRect/>
          </a:stretch>
        </p:blipFill>
        <p:spPr>
          <a:xfrm>
            <a:off x="979152" y="1651907"/>
            <a:ext cx="1994700" cy="1985009"/>
          </a:xfrm>
          <a:prstGeom prst="rect">
            <a:avLst/>
          </a:prstGeom>
        </p:spPr>
      </p:pic>
    </p:spTree>
    <p:extLst>
      <p:ext uri="{BB962C8B-B14F-4D97-AF65-F5344CB8AC3E}">
        <p14:creationId xmlns:p14="http://schemas.microsoft.com/office/powerpoint/2010/main" val="38551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lstStyle/>
          <a:p>
            <a:r>
              <a:rPr lang="en-US" dirty="0"/>
              <a:t>Pay Period </a:t>
            </a:r>
          </a:p>
        </p:txBody>
      </p:sp>
      <p:sp>
        <p:nvSpPr>
          <p:cNvPr id="2" name="Content Placeholder 1">
            <a:extLst>
              <a:ext uri="{FF2B5EF4-FFF2-40B4-BE49-F238E27FC236}">
                <a16:creationId xmlns:a16="http://schemas.microsoft.com/office/drawing/2014/main" id="{0E85CDB0-AD30-4DBB-AC55-D824F09CE209}"/>
              </a:ext>
            </a:extLst>
          </p:cNvPr>
          <p:cNvSpPr>
            <a:spLocks noGrp="1"/>
          </p:cNvSpPr>
          <p:nvPr>
            <p:ph idx="1"/>
          </p:nvPr>
        </p:nvSpPr>
        <p:spPr>
          <a:xfrm>
            <a:off x="503584" y="979714"/>
            <a:ext cx="4580045" cy="5693139"/>
          </a:xfrm>
        </p:spPr>
        <p:txBody>
          <a:bodyPr>
            <a:noAutofit/>
          </a:bodyPr>
          <a:lstStyle/>
          <a:p>
            <a:br>
              <a:rPr lang="en-US" sz="1100" dirty="0"/>
            </a:br>
            <a:r>
              <a:rPr lang="en-US" sz="1100" dirty="0"/>
              <a:t>All fields marked with asterisk(</a:t>
            </a:r>
            <a:r>
              <a:rPr lang="en-US" sz="1100" b="1" dirty="0">
                <a:solidFill>
                  <a:srgbClr val="D24726"/>
                </a:solidFill>
                <a:latin typeface="Segoe UI Semibold" panose="020B0702040204020203" pitchFamily="34" charset="0"/>
              </a:rPr>
              <a:t>*</a:t>
            </a:r>
            <a:r>
              <a:rPr lang="en-US" sz="1100" dirty="0"/>
              <a:t>) are required</a:t>
            </a:r>
            <a:br>
              <a:rPr lang="en-US" sz="1100" dirty="0"/>
            </a:br>
            <a:br>
              <a:rPr lang="en-US" sz="1100" dirty="0"/>
            </a:br>
            <a:r>
              <a:rPr lang="en-US" dirty="0">
                <a:solidFill>
                  <a:srgbClr val="D24726"/>
                </a:solidFill>
                <a:latin typeface="Segoe UI Semibold" panose="020B0702040204020203" pitchFamily="34" charset="0"/>
              </a:rPr>
              <a:t>Payroll Start Date</a:t>
            </a:r>
            <a:r>
              <a:rPr lang="en-US" b="1" dirty="0">
                <a:solidFill>
                  <a:srgbClr val="D24726"/>
                </a:solidFill>
                <a:latin typeface="Segoe UI Semibold" panose="020B0702040204020203" pitchFamily="34" charset="0"/>
              </a:rPr>
              <a:t>*</a:t>
            </a:r>
            <a:r>
              <a:rPr lang="en-US" dirty="0">
                <a:solidFill>
                  <a:srgbClr val="D24726"/>
                </a:solidFill>
                <a:latin typeface="Segoe UI Semibold" panose="020B0702040204020203" pitchFamily="34" charset="0"/>
              </a:rPr>
              <a:t> : </a:t>
            </a:r>
            <a:r>
              <a:rPr lang="en-US" dirty="0"/>
              <a:t>The start date of the pay period </a:t>
            </a:r>
            <a:r>
              <a:rPr lang="en-US" dirty="0">
                <a:solidFill>
                  <a:srgbClr val="D24726"/>
                </a:solidFill>
                <a:latin typeface="Segoe UI Semibold" panose="020B0702040204020203" pitchFamily="34" charset="0"/>
              </a:rPr>
              <a:t>(01/01/2021)</a:t>
            </a:r>
            <a:br>
              <a:rPr lang="en-US" dirty="0">
                <a:solidFill>
                  <a:srgbClr val="D24726"/>
                </a:solidFill>
                <a:latin typeface="Segoe UI Semibold" panose="020B0702040204020203" pitchFamily="34" charset="0"/>
              </a:rPr>
            </a:br>
            <a:br>
              <a:rPr lang="en-US" dirty="0">
                <a:solidFill>
                  <a:srgbClr val="D24726"/>
                </a:solidFill>
                <a:latin typeface="Segoe UI Semibold" panose="020B0702040204020203" pitchFamily="34" charset="0"/>
              </a:rPr>
            </a:br>
            <a:r>
              <a:rPr lang="en-US" dirty="0">
                <a:solidFill>
                  <a:srgbClr val="D24726"/>
                </a:solidFill>
                <a:latin typeface="Segoe UI Semibold" panose="020B0702040204020203" pitchFamily="34" charset="0"/>
              </a:rPr>
              <a:t>Payroll End Date* :</a:t>
            </a:r>
            <a:r>
              <a:rPr lang="en-US" dirty="0"/>
              <a:t> The end date of the pay period </a:t>
            </a:r>
            <a:r>
              <a:rPr lang="en-US" dirty="0">
                <a:solidFill>
                  <a:srgbClr val="D24726"/>
                </a:solidFill>
                <a:latin typeface="Segoe UI Semibold" panose="020B0702040204020203" pitchFamily="34" charset="0"/>
              </a:rPr>
              <a:t>(01/01/2021)</a:t>
            </a:r>
            <a:br>
              <a:rPr lang="en-US" dirty="0">
                <a:solidFill>
                  <a:srgbClr val="D24726"/>
                </a:solidFill>
                <a:latin typeface="Segoe UI Semibold" panose="020B0702040204020203" pitchFamily="34" charset="0"/>
              </a:rPr>
            </a:br>
            <a:br>
              <a:rPr lang="en-US" dirty="0">
                <a:solidFill>
                  <a:srgbClr val="D24726"/>
                </a:solidFill>
                <a:latin typeface="Segoe UI Semibold" panose="020B0702040204020203" pitchFamily="34" charset="0"/>
              </a:rPr>
            </a:br>
            <a:r>
              <a:rPr lang="en-US" dirty="0">
                <a:solidFill>
                  <a:srgbClr val="D24726"/>
                </a:solidFill>
                <a:latin typeface="Segoe UI Semibold" panose="020B0702040204020203" pitchFamily="34" charset="0"/>
              </a:rPr>
              <a:t>Contractor Number* : </a:t>
            </a:r>
            <a:r>
              <a:rPr lang="en-US" dirty="0"/>
              <a:t> Contractor license number or FEIN that a contractor is operating their business legally.</a:t>
            </a:r>
            <a:br>
              <a:rPr lang="en-US" dirty="0"/>
            </a:br>
            <a:br>
              <a:rPr lang="en-US" dirty="0"/>
            </a:br>
            <a:r>
              <a:rPr lang="en-US" dirty="0">
                <a:solidFill>
                  <a:srgbClr val="D24726"/>
                </a:solidFill>
                <a:latin typeface="Segoe UI Semibold" panose="020B0702040204020203" pitchFamily="34" charset="0"/>
              </a:rPr>
              <a:t>Project Number* :</a:t>
            </a:r>
            <a:r>
              <a:rPr lang="en-US" dirty="0"/>
              <a:t> A unique number or short name assigned to the project </a:t>
            </a:r>
            <a:br>
              <a:rPr lang="en-US" dirty="0"/>
            </a:br>
            <a:br>
              <a:rPr lang="en-US" dirty="0"/>
            </a:br>
            <a:r>
              <a:rPr lang="en-US" dirty="0" err="1">
                <a:solidFill>
                  <a:srgbClr val="D24726"/>
                </a:solidFill>
                <a:latin typeface="Segoe UI Semibold" panose="020B0702040204020203" pitchFamily="34" charset="0"/>
              </a:rPr>
              <a:t>Project</a:t>
            </a:r>
            <a:r>
              <a:rPr lang="en-US" dirty="0">
                <a:solidFill>
                  <a:srgbClr val="D24726"/>
                </a:solidFill>
                <a:latin typeface="Segoe UI Semibold" panose="020B0702040204020203" pitchFamily="34" charset="0"/>
              </a:rPr>
              <a:t> Address* : </a:t>
            </a:r>
            <a:r>
              <a:rPr lang="en-US" dirty="0"/>
              <a:t>Location of the project Ex -: </a:t>
            </a:r>
            <a:r>
              <a:rPr lang="en-US" dirty="0">
                <a:solidFill>
                  <a:srgbClr val="D24726"/>
                </a:solidFill>
                <a:latin typeface="Segoe UI Semibold" panose="020B0702040204020203" pitchFamily="34" charset="0"/>
              </a:rPr>
              <a:t>900 S </a:t>
            </a:r>
            <a:r>
              <a:rPr lang="en-US" dirty="0">
                <a:solidFill>
                  <a:srgbClr val="C00000"/>
                </a:solidFill>
                <a:latin typeface="Segoe UI Semibold" panose="020B0702040204020203" pitchFamily="34" charset="0"/>
              </a:rPr>
              <a:t>Spring</a:t>
            </a:r>
            <a:r>
              <a:rPr lang="en-US" dirty="0">
                <a:solidFill>
                  <a:srgbClr val="D24726"/>
                </a:solidFill>
                <a:latin typeface="Segoe UI Semibold" panose="020B0702040204020203" pitchFamily="34" charset="0"/>
              </a:rPr>
              <a:t> Street</a:t>
            </a:r>
            <a:br>
              <a:rPr lang="en-US" dirty="0">
                <a:solidFill>
                  <a:srgbClr val="D24726"/>
                </a:solidFill>
                <a:latin typeface="Segoe UI Semibold" panose="020B0702040204020203" pitchFamily="34" charset="0"/>
              </a:rPr>
            </a:br>
            <a:br>
              <a:rPr lang="en-US" dirty="0">
                <a:solidFill>
                  <a:srgbClr val="D24726"/>
                </a:solidFill>
                <a:latin typeface="Segoe UI Semibold" panose="020B0702040204020203" pitchFamily="34" charset="0"/>
              </a:rPr>
            </a:br>
            <a:r>
              <a:rPr lang="en-US" dirty="0">
                <a:solidFill>
                  <a:srgbClr val="D24726"/>
                </a:solidFill>
                <a:latin typeface="Segoe UI Semibold" panose="020B0702040204020203" pitchFamily="34" charset="0"/>
              </a:rPr>
              <a:t>Project City* :  </a:t>
            </a:r>
            <a:r>
              <a:rPr lang="en-US" dirty="0"/>
              <a:t>City of the project Ex -: </a:t>
            </a:r>
            <a:r>
              <a:rPr lang="en-US" dirty="0">
                <a:solidFill>
                  <a:srgbClr val="D24726"/>
                </a:solidFill>
                <a:latin typeface="Segoe UI Semibold" panose="020B0702040204020203" pitchFamily="34" charset="0"/>
              </a:rPr>
              <a:t>Springfield</a:t>
            </a:r>
            <a:br>
              <a:rPr lang="en-US" dirty="0">
                <a:solidFill>
                  <a:srgbClr val="D24726"/>
                </a:solidFill>
                <a:latin typeface="Segoe UI Semibold" panose="020B0702040204020203" pitchFamily="34" charset="0"/>
              </a:rPr>
            </a:br>
            <a:br>
              <a:rPr lang="en-US" dirty="0">
                <a:solidFill>
                  <a:srgbClr val="D24726"/>
                </a:solidFill>
                <a:latin typeface="Segoe UI Semibold" panose="020B0702040204020203" pitchFamily="34" charset="0"/>
              </a:rPr>
            </a:br>
            <a:r>
              <a:rPr lang="en-US" dirty="0">
                <a:solidFill>
                  <a:srgbClr val="D24726"/>
                </a:solidFill>
                <a:latin typeface="Segoe UI Semibold" panose="020B0702040204020203" pitchFamily="34" charset="0"/>
              </a:rPr>
              <a:t>Project State* :  </a:t>
            </a:r>
            <a:r>
              <a:rPr lang="en-US" dirty="0"/>
              <a:t>State of the project Ex -: </a:t>
            </a:r>
            <a:r>
              <a:rPr lang="en-US" dirty="0">
                <a:solidFill>
                  <a:srgbClr val="D24726"/>
                </a:solidFill>
                <a:latin typeface="Segoe UI Semibold" panose="020B0702040204020203" pitchFamily="34" charset="0"/>
              </a:rPr>
              <a:t>Illinois</a:t>
            </a:r>
            <a:br>
              <a:rPr lang="en-US" dirty="0">
                <a:solidFill>
                  <a:srgbClr val="D24726"/>
                </a:solidFill>
                <a:latin typeface="Segoe UI Semibold" panose="020B0702040204020203" pitchFamily="34" charset="0"/>
              </a:rPr>
            </a:br>
            <a:br>
              <a:rPr lang="en-US" dirty="0">
                <a:solidFill>
                  <a:srgbClr val="D24726"/>
                </a:solidFill>
                <a:latin typeface="Segoe UI Semibold" panose="020B0702040204020203" pitchFamily="34" charset="0"/>
              </a:rPr>
            </a:br>
            <a:r>
              <a:rPr lang="en-US" dirty="0">
                <a:solidFill>
                  <a:srgbClr val="D24726"/>
                </a:solidFill>
                <a:latin typeface="Segoe UI Semibold" panose="020B0702040204020203" pitchFamily="34" charset="0"/>
              </a:rPr>
              <a:t>Project County* : </a:t>
            </a:r>
            <a:r>
              <a:rPr lang="en-US" dirty="0"/>
              <a:t>County of the project: </a:t>
            </a:r>
            <a:r>
              <a:rPr lang="en-US" dirty="0">
                <a:solidFill>
                  <a:srgbClr val="D24726"/>
                </a:solidFill>
                <a:latin typeface="Segoe UI Semibold" panose="020B0702040204020203" pitchFamily="34" charset="0"/>
              </a:rPr>
              <a:t>Sangamon</a:t>
            </a:r>
            <a:br>
              <a:rPr lang="en-US" dirty="0">
                <a:solidFill>
                  <a:srgbClr val="D24726"/>
                </a:solidFill>
                <a:latin typeface="Segoe UI Semibold" panose="020B0702040204020203" pitchFamily="34" charset="0"/>
              </a:rPr>
            </a:br>
            <a:br>
              <a:rPr lang="en-US" dirty="0">
                <a:solidFill>
                  <a:srgbClr val="D24726"/>
                </a:solidFill>
                <a:latin typeface="Segoe UI Semibold" panose="020B0702040204020203" pitchFamily="34" charset="0"/>
              </a:rPr>
            </a:br>
            <a:r>
              <a:rPr lang="en-US" dirty="0">
                <a:solidFill>
                  <a:srgbClr val="D24726"/>
                </a:solidFill>
                <a:latin typeface="Segoe UI Semibold" panose="020B0702040204020203" pitchFamily="34" charset="0"/>
              </a:rPr>
              <a:t>Project Zip Code* : </a:t>
            </a:r>
            <a:r>
              <a:rPr lang="en-US" dirty="0"/>
              <a:t>zip code Ex -: </a:t>
            </a:r>
            <a:r>
              <a:rPr lang="en-US" dirty="0">
                <a:solidFill>
                  <a:srgbClr val="D24726"/>
                </a:solidFill>
                <a:latin typeface="Segoe UI Semibold" panose="020B0702040204020203" pitchFamily="34" charset="0"/>
              </a:rPr>
              <a:t>62704</a:t>
            </a:r>
          </a:p>
          <a:p>
            <a:r>
              <a:rPr lang="en-US" dirty="0">
                <a:solidFill>
                  <a:srgbClr val="D24726"/>
                </a:solidFill>
                <a:latin typeface="Segoe UI Semibold" panose="020B0702040204020203" pitchFamily="34" charset="0"/>
              </a:rPr>
              <a:t>Agency*:  </a:t>
            </a:r>
            <a:r>
              <a:rPr lang="en-US" dirty="0"/>
              <a:t>If project is performed for a state agency, choose appropriately.  If the public body is not an agency, </a:t>
            </a:r>
            <a:br>
              <a:rPr lang="en-US" dirty="0"/>
            </a:br>
            <a:r>
              <a:rPr lang="en-US" dirty="0"/>
              <a:t>choose “Not a State Agency”</a:t>
            </a:r>
            <a:br>
              <a:rPr lang="en-US" dirty="0">
                <a:solidFill>
                  <a:srgbClr val="D24726"/>
                </a:solidFill>
                <a:latin typeface="Segoe UI Semibold" panose="020B0702040204020203" pitchFamily="34" charset="0"/>
              </a:rPr>
            </a:br>
            <a:br>
              <a:rPr lang="en-US" dirty="0">
                <a:solidFill>
                  <a:srgbClr val="D24726"/>
                </a:solidFill>
                <a:latin typeface="Segoe UI Semibold" panose="020B0702040204020203" pitchFamily="34" charset="0"/>
              </a:rPr>
            </a:br>
            <a:r>
              <a:rPr lang="en-US" dirty="0">
                <a:latin typeface="Segoe UI Semibold" panose="020B0702040204020203" pitchFamily="34" charset="0"/>
              </a:rPr>
              <a:t>State Capital Fund or Rebuild Illinois Project: </a:t>
            </a:r>
            <a:r>
              <a:rPr lang="en-US" dirty="0"/>
              <a:t>Checkbox</a:t>
            </a:r>
            <a:br>
              <a:rPr lang="en-US" dirty="0">
                <a:latin typeface="Segoe UI Semibold" panose="020B0702040204020203" pitchFamily="34" charset="0"/>
              </a:rPr>
            </a:br>
            <a:br>
              <a:rPr lang="en-US" dirty="0">
                <a:latin typeface="Segoe UI Semibold" panose="020B0702040204020203" pitchFamily="34" charset="0"/>
              </a:rPr>
            </a:br>
            <a:r>
              <a:rPr lang="en-US" dirty="0">
                <a:latin typeface="Segoe UI Semibold" panose="020B0702040204020203" pitchFamily="34" charset="0"/>
              </a:rPr>
              <a:t>No Work Report: </a:t>
            </a:r>
            <a:r>
              <a:rPr lang="en-US" dirty="0"/>
              <a:t>Checkbox for payrolls with no time to report.</a:t>
            </a:r>
            <a:br>
              <a:rPr lang="en-US" dirty="0"/>
            </a:br>
            <a:br>
              <a:rPr lang="en-US" dirty="0"/>
            </a:br>
            <a:endParaRPr lang="en-US" sz="1100" dirty="0"/>
          </a:p>
        </p:txBody>
      </p:sp>
      <p:pic>
        <p:nvPicPr>
          <p:cNvPr id="8" name="Picture 7">
            <a:extLst>
              <a:ext uri="{FF2B5EF4-FFF2-40B4-BE49-F238E27FC236}">
                <a16:creationId xmlns:a16="http://schemas.microsoft.com/office/drawing/2014/main" id="{C270491F-9E64-46C3-BB56-27A63C6D529C}"/>
              </a:ext>
            </a:extLst>
          </p:cNvPr>
          <p:cNvPicPr>
            <a:picLocks noChangeAspect="1"/>
          </p:cNvPicPr>
          <p:nvPr/>
        </p:nvPicPr>
        <p:blipFill>
          <a:blip r:embed="rId2"/>
          <a:stretch>
            <a:fillRect/>
          </a:stretch>
        </p:blipFill>
        <p:spPr>
          <a:xfrm>
            <a:off x="5199258" y="1294582"/>
            <a:ext cx="6718208" cy="3553964"/>
          </a:xfrm>
          <a:prstGeom prst="rect">
            <a:avLst/>
          </a:prstGeom>
        </p:spPr>
      </p:pic>
    </p:spTree>
    <p:extLst>
      <p:ext uri="{BB962C8B-B14F-4D97-AF65-F5344CB8AC3E}">
        <p14:creationId xmlns:p14="http://schemas.microsoft.com/office/powerpoint/2010/main" val="371677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FB434-73EC-46C7-A8CD-880D8D33BA5E}"/>
              </a:ext>
            </a:extLst>
          </p:cNvPr>
          <p:cNvSpPr>
            <a:spLocks noGrp="1"/>
          </p:cNvSpPr>
          <p:nvPr>
            <p:ph type="title"/>
          </p:nvPr>
        </p:nvSpPr>
        <p:spPr/>
        <p:txBody>
          <a:bodyPr/>
          <a:lstStyle/>
          <a:p>
            <a:r>
              <a:rPr lang="en-US" dirty="0"/>
              <a:t>Full Import Process</a:t>
            </a:r>
          </a:p>
        </p:txBody>
      </p:sp>
      <p:sp>
        <p:nvSpPr>
          <p:cNvPr id="5" name="TextBox 4">
            <a:extLst>
              <a:ext uri="{FF2B5EF4-FFF2-40B4-BE49-F238E27FC236}">
                <a16:creationId xmlns:a16="http://schemas.microsoft.com/office/drawing/2014/main" id="{FB9C253E-0BE6-4D84-80D6-40658E171500}"/>
              </a:ext>
            </a:extLst>
          </p:cNvPr>
          <p:cNvSpPr txBox="1"/>
          <p:nvPr/>
        </p:nvSpPr>
        <p:spPr>
          <a:xfrm>
            <a:off x="604434" y="1370848"/>
            <a:ext cx="3064052" cy="4365924"/>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The full import process allows you to upload all of the required fields with a CSV file. You can download the template. </a:t>
            </a:r>
          </a:p>
          <a:p>
            <a:pPr marL="0" indent="0" algn="l">
              <a:lnSpc>
                <a:spcPts val="1800"/>
              </a:lnSpc>
              <a:spcAft>
                <a:spcPts val="600"/>
              </a:spcAft>
              <a:buNone/>
            </a:pP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r>
              <a:rPr lang="en-US" sz="1200" b="1" u="sng" dirty="0">
                <a:solidFill>
                  <a:prstClr val="black">
                    <a:lumMod val="75000"/>
                    <a:lumOff val="25000"/>
                  </a:prstClr>
                </a:solidFill>
                <a:latin typeface="Segoe UI" panose="020B0502040204020203" pitchFamily="34" charset="0"/>
                <a:cs typeface="Segoe UI" panose="020B0502040204020203" pitchFamily="34" charset="0"/>
              </a:rPr>
              <a:t>Requirements:</a:t>
            </a:r>
          </a:p>
          <a:p>
            <a:pPr marL="228600" indent="-228600" algn="l">
              <a:lnSpc>
                <a:spcPts val="1800"/>
              </a:lnSpc>
              <a:spcAft>
                <a:spcPts val="600"/>
              </a:spcAft>
              <a:buAutoNum type="arabicPeriod"/>
            </a:pPr>
            <a:r>
              <a:rPr lang="en-US" sz="1200" dirty="0">
                <a:solidFill>
                  <a:prstClr val="black">
                    <a:lumMod val="75000"/>
                    <a:lumOff val="25000"/>
                  </a:prstClr>
                </a:solidFill>
                <a:latin typeface="Segoe UI" panose="020B0502040204020203" pitchFamily="34" charset="0"/>
                <a:cs typeface="Segoe UI" panose="020B0502040204020203" pitchFamily="34" charset="0"/>
              </a:rPr>
              <a:t>CSV File</a:t>
            </a:r>
          </a:p>
          <a:p>
            <a:pPr marL="228600" indent="-228600" algn="l">
              <a:lnSpc>
                <a:spcPts val="1800"/>
              </a:lnSpc>
              <a:spcAft>
                <a:spcPts val="600"/>
              </a:spcAft>
              <a:buAutoNum type="arabicPeriod"/>
            </a:pPr>
            <a:r>
              <a:rPr lang="en-US" sz="1200" dirty="0">
                <a:solidFill>
                  <a:prstClr val="black">
                    <a:lumMod val="75000"/>
                    <a:lumOff val="25000"/>
                  </a:prstClr>
                </a:solidFill>
                <a:latin typeface="Segoe UI" panose="020B0502040204020203" pitchFamily="34" charset="0"/>
                <a:cs typeface="Segoe UI" panose="020B0502040204020203" pitchFamily="34" charset="0"/>
              </a:rPr>
              <a:t>Follow Template’s Column Names</a:t>
            </a:r>
          </a:p>
          <a:p>
            <a:pPr marL="228600" indent="-228600" algn="l">
              <a:lnSpc>
                <a:spcPts val="1800"/>
              </a:lnSpc>
              <a:spcAft>
                <a:spcPts val="600"/>
              </a:spcAft>
              <a:buAutoNum type="arabicPeriod"/>
            </a:pPr>
            <a:r>
              <a:rPr lang="en-US" sz="1200" dirty="0">
                <a:solidFill>
                  <a:prstClr val="black">
                    <a:lumMod val="75000"/>
                    <a:lumOff val="25000"/>
                  </a:prstClr>
                </a:solidFill>
                <a:latin typeface="Segoe UI" panose="020B0502040204020203" pitchFamily="34" charset="0"/>
                <a:cs typeface="Segoe UI" panose="020B0502040204020203" pitchFamily="34" charset="0"/>
              </a:rPr>
              <a:t>Data in appropriate format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(See Template)</a:t>
            </a:r>
          </a:p>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31D99351-9F6B-47FC-A3AC-D79A3ECD1B0C}"/>
              </a:ext>
            </a:extLst>
          </p:cNvPr>
          <p:cNvPicPr>
            <a:picLocks noChangeAspect="1"/>
          </p:cNvPicPr>
          <p:nvPr/>
        </p:nvPicPr>
        <p:blipFill>
          <a:blip r:embed="rId2"/>
          <a:stretch>
            <a:fillRect/>
          </a:stretch>
        </p:blipFill>
        <p:spPr>
          <a:xfrm>
            <a:off x="604434" y="5460508"/>
            <a:ext cx="11326806" cy="55252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68577A04-8C9D-4813-82A4-669544245D31}"/>
              </a:ext>
            </a:extLst>
          </p:cNvPr>
          <p:cNvPicPr>
            <a:picLocks noChangeAspect="1"/>
          </p:cNvPicPr>
          <p:nvPr/>
        </p:nvPicPr>
        <p:blipFill>
          <a:blip r:embed="rId3"/>
          <a:stretch>
            <a:fillRect/>
          </a:stretch>
        </p:blipFill>
        <p:spPr>
          <a:xfrm>
            <a:off x="3668486" y="1435643"/>
            <a:ext cx="8155508" cy="3549780"/>
          </a:xfrm>
          <a:prstGeom prst="rect">
            <a:avLst/>
          </a:prstGeom>
        </p:spPr>
      </p:pic>
    </p:spTree>
    <p:extLst>
      <p:ext uri="{BB962C8B-B14F-4D97-AF65-F5344CB8AC3E}">
        <p14:creationId xmlns:p14="http://schemas.microsoft.com/office/powerpoint/2010/main" val="304345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lstStyle/>
          <a:p>
            <a:r>
              <a:rPr lang="en-US" dirty="0"/>
              <a:t>Contractor and/or Subcontractor </a:t>
            </a:r>
          </a:p>
        </p:txBody>
      </p:sp>
      <p:sp>
        <p:nvSpPr>
          <p:cNvPr id="2" name="Content Placeholder 1">
            <a:extLst>
              <a:ext uri="{FF2B5EF4-FFF2-40B4-BE49-F238E27FC236}">
                <a16:creationId xmlns:a16="http://schemas.microsoft.com/office/drawing/2014/main" id="{0E85CDB0-AD30-4DBB-AC55-D824F09CE209}"/>
              </a:ext>
            </a:extLst>
          </p:cNvPr>
          <p:cNvSpPr>
            <a:spLocks noGrp="1"/>
          </p:cNvSpPr>
          <p:nvPr>
            <p:ph idx="1"/>
          </p:nvPr>
        </p:nvSpPr>
        <p:spPr>
          <a:xfrm>
            <a:off x="503583" y="1263349"/>
            <a:ext cx="5151259" cy="5285537"/>
          </a:xfrm>
        </p:spPr>
        <p:txBody>
          <a:bodyPr>
            <a:normAutofit fontScale="92500" lnSpcReduction="10000"/>
          </a:bodyPr>
          <a:lstStyle/>
          <a:p>
            <a:r>
              <a:rPr lang="en-US" sz="1400" dirty="0"/>
              <a:t>All fields marked with asterisk(</a:t>
            </a:r>
            <a:r>
              <a:rPr lang="en-US" sz="1400" b="1" dirty="0">
                <a:solidFill>
                  <a:srgbClr val="D24726"/>
                </a:solidFill>
                <a:latin typeface="Segoe UI Semibold" panose="020B0702040204020203" pitchFamily="34" charset="0"/>
              </a:rPr>
              <a:t>*</a:t>
            </a:r>
            <a:r>
              <a:rPr lang="en-US" sz="1400" dirty="0"/>
              <a:t>) are required</a:t>
            </a:r>
          </a:p>
          <a:p>
            <a:pPr>
              <a:buNone/>
            </a:pPr>
            <a:r>
              <a:rPr lang="en-US" sz="1100" dirty="0">
                <a:solidFill>
                  <a:srgbClr val="D24726"/>
                </a:solidFill>
                <a:latin typeface="Segoe UI Semibold" panose="020B0702040204020203" pitchFamily="34" charset="0"/>
              </a:rPr>
              <a:t>Company Name</a:t>
            </a:r>
            <a:r>
              <a:rPr lang="en-US" sz="1100" b="1" dirty="0">
                <a:solidFill>
                  <a:srgbClr val="D24726"/>
                </a:solidFill>
                <a:latin typeface="Segoe UI Semibold" panose="020B0702040204020203" pitchFamily="34" charset="0"/>
              </a:rPr>
              <a:t>*</a:t>
            </a:r>
            <a:r>
              <a:rPr lang="en-US" sz="1100" dirty="0">
                <a:solidFill>
                  <a:srgbClr val="D24726"/>
                </a:solidFill>
                <a:latin typeface="Segoe UI Semibold" panose="020B0702040204020203" pitchFamily="34" charset="0"/>
              </a:rPr>
              <a:t> : </a:t>
            </a:r>
            <a:r>
              <a:rPr lang="en-US" sz="1100" dirty="0"/>
              <a:t> Contractor Company Name</a:t>
            </a:r>
            <a:br>
              <a:rPr lang="en-US" sz="1100" dirty="0"/>
            </a:br>
            <a:br>
              <a:rPr lang="en-US" sz="1100" dirty="0">
                <a:solidFill>
                  <a:srgbClr val="D24726"/>
                </a:solidFill>
                <a:latin typeface="Segoe UI Semibold" panose="020B0702040204020203" pitchFamily="34" charset="0"/>
                <a:cs typeface="Segoe UI Semibold" panose="020B0702040204020203" pitchFamily="34" charset="0"/>
              </a:rPr>
            </a:br>
            <a:br>
              <a:rPr lang="en-US" sz="1100" dirty="0">
                <a:solidFill>
                  <a:srgbClr val="D24726"/>
                </a:solidFill>
                <a:latin typeface="Segoe UI Semibold" panose="020B0702040204020203" pitchFamily="34" charset="0"/>
                <a:cs typeface="Segoe UI Semibold" panose="020B0702040204020203" pitchFamily="34" charset="0"/>
              </a:rPr>
            </a:br>
            <a:r>
              <a:rPr lang="en-US" sz="1100" dirty="0">
                <a:solidFill>
                  <a:srgbClr val="D24726"/>
                </a:solidFill>
                <a:latin typeface="Segoe UI Semibold" panose="020B0702040204020203" pitchFamily="34" charset="0"/>
              </a:rPr>
              <a:t>Contact First Name* :</a:t>
            </a:r>
            <a:r>
              <a:rPr lang="en-US" sz="1100" dirty="0"/>
              <a:t> First Name of Contact  person</a:t>
            </a:r>
            <a:br>
              <a:rPr lang="en-US" sz="1100" dirty="0"/>
            </a:br>
            <a:br>
              <a:rPr lang="en-US" sz="1100" dirty="0"/>
            </a:br>
            <a:br>
              <a:rPr lang="en-US" sz="1100" dirty="0"/>
            </a:br>
            <a:r>
              <a:rPr lang="en-US" sz="1100" b="1" dirty="0">
                <a:solidFill>
                  <a:schemeClr val="tx1">
                    <a:lumMod val="85000"/>
                    <a:lumOff val="15000"/>
                  </a:schemeClr>
                </a:solidFill>
                <a:latin typeface="Segoe UI Semibold" panose="020B0702040204020203" pitchFamily="34" charset="0"/>
              </a:rPr>
              <a:t>Contact Middle Name</a:t>
            </a:r>
            <a:r>
              <a:rPr lang="en-US" sz="1100" dirty="0">
                <a:solidFill>
                  <a:srgbClr val="D24726"/>
                </a:solidFill>
                <a:latin typeface="Segoe UI Semibold" panose="020B0702040204020203" pitchFamily="34" charset="0"/>
              </a:rPr>
              <a:t> : </a:t>
            </a:r>
            <a:r>
              <a:rPr lang="en-US" sz="1100" dirty="0"/>
              <a:t> Middle Name of Contact  person.</a:t>
            </a:r>
          </a:p>
          <a:p>
            <a:pPr>
              <a:buNone/>
            </a:pPr>
            <a:r>
              <a:rPr lang="en-US" sz="1100" dirty="0">
                <a:solidFill>
                  <a:srgbClr val="D24726"/>
                </a:solidFill>
                <a:latin typeface="Segoe UI Semibold" panose="020B0702040204020203" pitchFamily="34" charset="0"/>
              </a:rPr>
              <a:t>Contact Last Name* :</a:t>
            </a:r>
            <a:r>
              <a:rPr lang="en-US" sz="1100" dirty="0"/>
              <a:t> Last  Name of Contact  person for project</a:t>
            </a:r>
          </a:p>
          <a:p>
            <a:pPr>
              <a:buNone/>
            </a:pPr>
            <a:r>
              <a:rPr lang="en-US" sz="1100" dirty="0">
                <a:solidFill>
                  <a:srgbClr val="D24726"/>
                </a:solidFill>
                <a:latin typeface="Segoe UI Semibold" panose="020B0702040204020203" pitchFamily="34" charset="0"/>
              </a:rPr>
              <a:t>Postal Address* : </a:t>
            </a:r>
            <a:r>
              <a:rPr lang="en-US" sz="1100" dirty="0"/>
              <a:t>Location of the project Ex -: </a:t>
            </a:r>
            <a:r>
              <a:rPr lang="en-US" sz="1100" dirty="0">
                <a:solidFill>
                  <a:srgbClr val="D24726"/>
                </a:solidFill>
                <a:latin typeface="Segoe UI Semibold" panose="020B0702040204020203" pitchFamily="34" charset="0"/>
              </a:rPr>
              <a:t>900 S Spring Street</a:t>
            </a:r>
          </a:p>
          <a:p>
            <a:pPr>
              <a:buNone/>
            </a:pPr>
            <a:r>
              <a:rPr lang="en-US" sz="1100" dirty="0">
                <a:solidFill>
                  <a:srgbClr val="D24726"/>
                </a:solidFill>
                <a:latin typeface="Segoe UI Semibold" panose="020B0702040204020203" pitchFamily="34" charset="0"/>
              </a:rPr>
              <a:t>City* :  </a:t>
            </a:r>
            <a:r>
              <a:rPr lang="en-US" sz="1100" dirty="0"/>
              <a:t>City of the project Ex -: </a:t>
            </a:r>
            <a:r>
              <a:rPr lang="en-US" sz="1100" dirty="0">
                <a:solidFill>
                  <a:srgbClr val="D24726"/>
                </a:solidFill>
                <a:latin typeface="Segoe UI Semibold" panose="020B0702040204020203" pitchFamily="34" charset="0"/>
              </a:rPr>
              <a:t>Springfield</a:t>
            </a:r>
          </a:p>
          <a:p>
            <a:pPr>
              <a:buNone/>
            </a:pPr>
            <a:r>
              <a:rPr lang="en-US" sz="1100" dirty="0">
                <a:solidFill>
                  <a:srgbClr val="D24726"/>
                </a:solidFill>
                <a:latin typeface="Segoe UI Semibold" panose="020B0702040204020203" pitchFamily="34" charset="0"/>
              </a:rPr>
              <a:t>State* :  </a:t>
            </a:r>
            <a:r>
              <a:rPr lang="en-US" sz="1100" dirty="0"/>
              <a:t>State of the project Ex -: </a:t>
            </a:r>
            <a:r>
              <a:rPr lang="en-US" sz="1100" dirty="0">
                <a:solidFill>
                  <a:srgbClr val="D24726"/>
                </a:solidFill>
                <a:latin typeface="Segoe UI Semibold" panose="020B0702040204020203" pitchFamily="34" charset="0"/>
              </a:rPr>
              <a:t>Illinois</a:t>
            </a:r>
          </a:p>
          <a:p>
            <a:pPr>
              <a:buNone/>
            </a:pPr>
            <a:r>
              <a:rPr lang="en-US" sz="1100" dirty="0">
                <a:solidFill>
                  <a:srgbClr val="D24726"/>
                </a:solidFill>
                <a:latin typeface="Segoe UI Semibold" panose="020B0702040204020203" pitchFamily="34" charset="0"/>
              </a:rPr>
              <a:t>Zip* : </a:t>
            </a:r>
            <a:r>
              <a:rPr lang="en-US" sz="1100" dirty="0"/>
              <a:t>zip code Ex -: </a:t>
            </a:r>
            <a:r>
              <a:rPr lang="en-US" sz="1100" dirty="0">
                <a:solidFill>
                  <a:srgbClr val="D24726"/>
                </a:solidFill>
                <a:latin typeface="Segoe UI Semibold" panose="020B0702040204020203" pitchFamily="34" charset="0"/>
              </a:rPr>
              <a:t>62704</a:t>
            </a:r>
          </a:p>
          <a:p>
            <a:pPr>
              <a:buNone/>
            </a:pPr>
            <a:r>
              <a:rPr lang="en-US" sz="1100" dirty="0">
                <a:solidFill>
                  <a:srgbClr val="D24726"/>
                </a:solidFill>
                <a:latin typeface="Segoe UI Semibold" panose="020B0702040204020203" pitchFamily="34" charset="0"/>
              </a:rPr>
              <a:t>Primary Phone* : </a:t>
            </a:r>
            <a:r>
              <a:rPr lang="en-US" sz="1100" dirty="0"/>
              <a:t>Phone number of the contractor </a:t>
            </a:r>
          </a:p>
          <a:p>
            <a:pPr>
              <a:buNone/>
            </a:pPr>
            <a:r>
              <a:rPr lang="en-US" sz="1100" b="1" dirty="0">
                <a:solidFill>
                  <a:schemeClr val="tx1">
                    <a:lumMod val="85000"/>
                    <a:lumOff val="15000"/>
                  </a:schemeClr>
                </a:solidFill>
                <a:latin typeface="Segoe UI Semibold" panose="020B0702040204020203" pitchFamily="34" charset="0"/>
              </a:rPr>
              <a:t>Secondary Phone : </a:t>
            </a:r>
            <a:r>
              <a:rPr lang="en-US" sz="1100" dirty="0"/>
              <a:t>Secondary number of the contractor </a:t>
            </a:r>
            <a:endParaRPr lang="en-US" sz="1100" dirty="0">
              <a:solidFill>
                <a:srgbClr val="D24726"/>
              </a:solidFill>
              <a:latin typeface="Segoe UI Semibold" panose="020B0702040204020203" pitchFamily="34" charset="0"/>
            </a:endParaRPr>
          </a:p>
          <a:p>
            <a:pPr>
              <a:buNone/>
            </a:pPr>
            <a:r>
              <a:rPr lang="en-US" sz="1100" dirty="0">
                <a:solidFill>
                  <a:srgbClr val="D24726"/>
                </a:solidFill>
                <a:latin typeface="Segoe UI Semibold" panose="020B0702040204020203" pitchFamily="34" charset="0"/>
              </a:rPr>
              <a:t>Primary Email* : </a:t>
            </a:r>
            <a:r>
              <a:rPr lang="en-US" sz="1100" dirty="0"/>
              <a:t>Primary Email of the contractor </a:t>
            </a:r>
          </a:p>
          <a:p>
            <a:pPr>
              <a:buNone/>
            </a:pPr>
            <a:r>
              <a:rPr lang="en-US" sz="1100" b="1" dirty="0">
                <a:solidFill>
                  <a:schemeClr val="tx1">
                    <a:lumMod val="85000"/>
                    <a:lumOff val="15000"/>
                  </a:schemeClr>
                </a:solidFill>
                <a:latin typeface="Segoe UI Semibold" panose="020B0702040204020203" pitchFamily="34" charset="0"/>
              </a:rPr>
              <a:t>Secondary Email : </a:t>
            </a:r>
            <a:r>
              <a:rPr lang="en-US" sz="1100" dirty="0"/>
              <a:t>Secondary email of the contractor </a:t>
            </a:r>
          </a:p>
          <a:p>
            <a:pPr marL="457200" lvl="1" indent="-47625">
              <a:lnSpc>
                <a:spcPts val="1800"/>
              </a:lnSpc>
            </a:pPr>
            <a:endParaRPr lang="en-US" sz="1100" dirty="0"/>
          </a:p>
          <a:p>
            <a:pPr marL="457200" lvl="1" indent="-47625">
              <a:lnSpc>
                <a:spcPts val="1800"/>
              </a:lnSpc>
            </a:pPr>
            <a:endParaRPr lang="en-US" sz="1800" dirty="0">
              <a:solidFill>
                <a:schemeClr val="bg1"/>
              </a:solidFill>
              <a:latin typeface="Segoe UI Semibold" panose="020B0702040204020203" pitchFamily="34" charset="0"/>
            </a:endParaRPr>
          </a:p>
        </p:txBody>
      </p:sp>
      <p:pic>
        <p:nvPicPr>
          <p:cNvPr id="25" name="Picture 24">
            <a:extLst>
              <a:ext uri="{FF2B5EF4-FFF2-40B4-BE49-F238E27FC236}">
                <a16:creationId xmlns:a16="http://schemas.microsoft.com/office/drawing/2014/main" id="{3A047CCF-1A80-47B6-8915-E7F3C42F3904}"/>
              </a:ext>
            </a:extLst>
          </p:cNvPr>
          <p:cNvPicPr>
            <a:picLocks noChangeAspect="1"/>
          </p:cNvPicPr>
          <p:nvPr/>
        </p:nvPicPr>
        <p:blipFill>
          <a:blip r:embed="rId2"/>
          <a:stretch>
            <a:fillRect/>
          </a:stretch>
        </p:blipFill>
        <p:spPr>
          <a:xfrm>
            <a:off x="5810292" y="1196768"/>
            <a:ext cx="5790667" cy="4962987"/>
          </a:xfrm>
          <a:prstGeom prst="rect">
            <a:avLst/>
          </a:prstGeom>
        </p:spPr>
      </p:pic>
      <p:sp>
        <p:nvSpPr>
          <p:cNvPr id="7" name="TextBox 6">
            <a:extLst>
              <a:ext uri="{FF2B5EF4-FFF2-40B4-BE49-F238E27FC236}">
                <a16:creationId xmlns:a16="http://schemas.microsoft.com/office/drawing/2014/main" id="{58AA7661-31F0-4AF8-AB27-C543E1109A8B}"/>
              </a:ext>
            </a:extLst>
          </p:cNvPr>
          <p:cNvSpPr txBox="1"/>
          <p:nvPr/>
        </p:nvSpPr>
        <p:spPr>
          <a:xfrm>
            <a:off x="8063812" y="207275"/>
            <a:ext cx="4020338" cy="802312"/>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1100" dirty="0">
                <a:solidFill>
                  <a:srgbClr val="C00000"/>
                </a:solidFill>
                <a:latin typeface="Segoe UI" panose="020B0502040204020203" pitchFamily="34" charset="0"/>
                <a:cs typeface="Segoe UI" panose="020B0502040204020203" pitchFamily="34" charset="0"/>
              </a:rPr>
              <a:t>*The PDF reports of the completed certified payroll will be sent to the primary and secondary email addresses in this section.</a:t>
            </a:r>
          </a:p>
        </p:txBody>
      </p:sp>
    </p:spTree>
    <p:extLst>
      <p:ext uri="{BB962C8B-B14F-4D97-AF65-F5344CB8AC3E}">
        <p14:creationId xmlns:p14="http://schemas.microsoft.com/office/powerpoint/2010/main" val="416998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lstStyle/>
          <a:p>
            <a:r>
              <a:rPr lang="en-US" dirty="0"/>
              <a:t>Public Body Information </a:t>
            </a:r>
          </a:p>
        </p:txBody>
      </p:sp>
      <p:sp>
        <p:nvSpPr>
          <p:cNvPr id="2" name="Content Placeholder 1">
            <a:extLst>
              <a:ext uri="{FF2B5EF4-FFF2-40B4-BE49-F238E27FC236}">
                <a16:creationId xmlns:a16="http://schemas.microsoft.com/office/drawing/2014/main" id="{0E85CDB0-AD30-4DBB-AC55-D824F09CE209}"/>
              </a:ext>
            </a:extLst>
          </p:cNvPr>
          <p:cNvSpPr>
            <a:spLocks noGrp="1"/>
          </p:cNvSpPr>
          <p:nvPr>
            <p:ph idx="1"/>
          </p:nvPr>
        </p:nvSpPr>
        <p:spPr>
          <a:xfrm>
            <a:off x="503583" y="1263349"/>
            <a:ext cx="5151259" cy="5285537"/>
          </a:xfrm>
        </p:spPr>
        <p:txBody>
          <a:bodyPr>
            <a:normAutofit/>
          </a:bodyPr>
          <a:lstStyle/>
          <a:p>
            <a:r>
              <a:rPr lang="en-US" sz="1400" dirty="0"/>
              <a:t>All fields marked with asterisk(</a:t>
            </a:r>
            <a:r>
              <a:rPr lang="en-US" sz="1400" b="1" dirty="0">
                <a:solidFill>
                  <a:srgbClr val="D24726"/>
                </a:solidFill>
                <a:latin typeface="Segoe UI Semibold" panose="020B0702040204020203" pitchFamily="34" charset="0"/>
              </a:rPr>
              <a:t>*</a:t>
            </a:r>
            <a:r>
              <a:rPr lang="en-US" sz="1400" dirty="0"/>
              <a:t>) are required</a:t>
            </a:r>
          </a:p>
          <a:p>
            <a:pPr>
              <a:buNone/>
            </a:pPr>
            <a:r>
              <a:rPr lang="en-US" dirty="0">
                <a:solidFill>
                  <a:srgbClr val="D24726"/>
                </a:solidFill>
                <a:latin typeface="Segoe UI Semibold" panose="020B0702040204020203" pitchFamily="34" charset="0"/>
              </a:rPr>
              <a:t>Public Body Name</a:t>
            </a:r>
            <a:r>
              <a:rPr lang="en-US" b="1" dirty="0">
                <a:solidFill>
                  <a:srgbClr val="D24726"/>
                </a:solidFill>
                <a:latin typeface="Segoe UI Semibold" panose="020B0702040204020203" pitchFamily="34" charset="0"/>
              </a:rPr>
              <a:t>*</a:t>
            </a:r>
            <a:r>
              <a:rPr lang="en-US" dirty="0">
                <a:solidFill>
                  <a:srgbClr val="D24726"/>
                </a:solidFill>
                <a:latin typeface="Segoe UI Semibold" panose="020B0702040204020203" pitchFamily="34" charset="0"/>
              </a:rPr>
              <a:t> : </a:t>
            </a:r>
            <a:r>
              <a:rPr lang="en-US" dirty="0"/>
              <a:t> Public body name</a:t>
            </a:r>
            <a:br>
              <a:rPr lang="en-US" dirty="0"/>
            </a:br>
            <a:r>
              <a:rPr lang="en-US" dirty="0">
                <a:solidFill>
                  <a:srgbClr val="D24726"/>
                </a:solidFill>
                <a:latin typeface="Segoe UI Semibold" panose="020B0702040204020203" pitchFamily="34" charset="0"/>
                <a:cs typeface="Segoe UI Semibold" panose="020B0702040204020203" pitchFamily="34" charset="0"/>
              </a:rPr>
              <a:t> </a:t>
            </a:r>
            <a:br>
              <a:rPr lang="en-US" dirty="0"/>
            </a:br>
            <a:r>
              <a:rPr lang="en-US" b="1" dirty="0">
                <a:solidFill>
                  <a:schemeClr val="tx1">
                    <a:lumMod val="85000"/>
                    <a:lumOff val="15000"/>
                  </a:schemeClr>
                </a:solidFill>
                <a:latin typeface="Segoe UI Semibold" panose="020B0702040204020203" pitchFamily="34" charset="0"/>
              </a:rPr>
              <a:t>Contact First Name : </a:t>
            </a:r>
            <a:r>
              <a:rPr lang="en-US" dirty="0"/>
              <a:t>First name of public body contact person </a:t>
            </a:r>
            <a:br>
              <a:rPr lang="en-US" dirty="0"/>
            </a:br>
            <a:br>
              <a:rPr lang="en-US" dirty="0"/>
            </a:br>
            <a:r>
              <a:rPr lang="en-US" b="1" dirty="0">
                <a:solidFill>
                  <a:schemeClr val="tx1">
                    <a:lumMod val="85000"/>
                    <a:lumOff val="15000"/>
                  </a:schemeClr>
                </a:solidFill>
                <a:latin typeface="Segoe UI Semibold" panose="020B0702040204020203" pitchFamily="34" charset="0"/>
              </a:rPr>
              <a:t>Contact Middle Name</a:t>
            </a:r>
            <a:r>
              <a:rPr lang="en-US" dirty="0">
                <a:solidFill>
                  <a:srgbClr val="D24726"/>
                </a:solidFill>
                <a:latin typeface="Segoe UI Semibold" panose="020B0702040204020203" pitchFamily="34" charset="0"/>
              </a:rPr>
              <a:t> : </a:t>
            </a:r>
            <a:r>
              <a:rPr lang="en-US" dirty="0"/>
              <a:t> Middle name</a:t>
            </a:r>
          </a:p>
          <a:p>
            <a:pPr>
              <a:buNone/>
            </a:pPr>
            <a:r>
              <a:rPr lang="en-US" b="1" dirty="0">
                <a:solidFill>
                  <a:schemeClr val="tx1">
                    <a:lumMod val="85000"/>
                    <a:lumOff val="15000"/>
                  </a:schemeClr>
                </a:solidFill>
                <a:latin typeface="Segoe UI Semibold" panose="020B0702040204020203" pitchFamily="34" charset="0"/>
              </a:rPr>
              <a:t>Contact Last Name : </a:t>
            </a:r>
            <a:r>
              <a:rPr lang="en-US" dirty="0"/>
              <a:t>Last name of public body contact person </a:t>
            </a:r>
          </a:p>
          <a:p>
            <a:pPr>
              <a:buNone/>
            </a:pPr>
            <a:r>
              <a:rPr lang="en-US" dirty="0">
                <a:solidFill>
                  <a:srgbClr val="D24726"/>
                </a:solidFill>
                <a:latin typeface="Segoe UI Semibold" panose="020B0702040204020203" pitchFamily="34" charset="0"/>
              </a:rPr>
              <a:t>Postal Address* : </a:t>
            </a:r>
            <a:r>
              <a:rPr lang="en-US" dirty="0"/>
              <a:t>Location of the project Ex -: </a:t>
            </a:r>
            <a:r>
              <a:rPr lang="en-US" dirty="0">
                <a:solidFill>
                  <a:srgbClr val="D24726"/>
                </a:solidFill>
                <a:latin typeface="Segoe UI Semibold" panose="020B0702040204020203" pitchFamily="34" charset="0"/>
              </a:rPr>
              <a:t>900 S Spring Street</a:t>
            </a:r>
          </a:p>
          <a:p>
            <a:pPr>
              <a:buNone/>
            </a:pPr>
            <a:r>
              <a:rPr lang="en-US" dirty="0">
                <a:solidFill>
                  <a:srgbClr val="D24726"/>
                </a:solidFill>
                <a:latin typeface="Segoe UI Semibold" panose="020B0702040204020203" pitchFamily="34" charset="0"/>
              </a:rPr>
              <a:t>City*:  </a:t>
            </a:r>
            <a:r>
              <a:rPr lang="en-US" dirty="0"/>
              <a:t>City of the project Ex : </a:t>
            </a:r>
            <a:r>
              <a:rPr lang="en-US" dirty="0">
                <a:solidFill>
                  <a:srgbClr val="D24726"/>
                </a:solidFill>
                <a:latin typeface="Segoe UI Semibold" panose="020B0702040204020203" pitchFamily="34" charset="0"/>
              </a:rPr>
              <a:t>Springfield</a:t>
            </a:r>
          </a:p>
          <a:p>
            <a:pPr>
              <a:buNone/>
            </a:pPr>
            <a:r>
              <a:rPr lang="en-US" dirty="0">
                <a:solidFill>
                  <a:srgbClr val="D24726"/>
                </a:solidFill>
                <a:latin typeface="Segoe UI Semibold" panose="020B0702040204020203" pitchFamily="34" charset="0"/>
              </a:rPr>
              <a:t>State* :  </a:t>
            </a:r>
            <a:r>
              <a:rPr lang="en-US" dirty="0"/>
              <a:t>State of the project Ex : </a:t>
            </a:r>
            <a:r>
              <a:rPr lang="en-US" dirty="0">
                <a:solidFill>
                  <a:srgbClr val="D24726"/>
                </a:solidFill>
                <a:latin typeface="Segoe UI Semibold" panose="020B0702040204020203" pitchFamily="34" charset="0"/>
              </a:rPr>
              <a:t>Illinois</a:t>
            </a:r>
          </a:p>
          <a:p>
            <a:pPr>
              <a:buNone/>
            </a:pPr>
            <a:r>
              <a:rPr lang="en-US" dirty="0">
                <a:solidFill>
                  <a:srgbClr val="D24726"/>
                </a:solidFill>
                <a:latin typeface="Segoe UI Semibold" panose="020B0702040204020203" pitchFamily="34" charset="0"/>
              </a:rPr>
              <a:t>Zip* :  </a:t>
            </a:r>
            <a:r>
              <a:rPr lang="en-US" dirty="0"/>
              <a:t>zip code Ex : </a:t>
            </a:r>
            <a:r>
              <a:rPr lang="en-US" dirty="0">
                <a:solidFill>
                  <a:srgbClr val="D24726"/>
                </a:solidFill>
                <a:latin typeface="Segoe UI Semibold" panose="020B0702040204020203" pitchFamily="34" charset="0"/>
              </a:rPr>
              <a:t>62704</a:t>
            </a:r>
          </a:p>
          <a:p>
            <a:pPr>
              <a:buNone/>
            </a:pPr>
            <a:r>
              <a:rPr lang="en-US" b="1" dirty="0">
                <a:solidFill>
                  <a:schemeClr val="tx1">
                    <a:lumMod val="85000"/>
                    <a:lumOff val="15000"/>
                  </a:schemeClr>
                </a:solidFill>
                <a:latin typeface="Segoe UI Semibold" panose="020B0702040204020203" pitchFamily="34" charset="0"/>
              </a:rPr>
              <a:t>Primary Phone -: </a:t>
            </a:r>
            <a:r>
              <a:rPr lang="en-US" dirty="0"/>
              <a:t>Phone number of the public body contact person </a:t>
            </a:r>
          </a:p>
          <a:p>
            <a:pPr>
              <a:buNone/>
            </a:pPr>
            <a:r>
              <a:rPr lang="en-US" b="1" dirty="0">
                <a:solidFill>
                  <a:schemeClr val="tx1">
                    <a:lumMod val="85000"/>
                    <a:lumOff val="15000"/>
                  </a:schemeClr>
                </a:solidFill>
                <a:latin typeface="Segoe UI Semibold" panose="020B0702040204020203" pitchFamily="34" charset="0"/>
              </a:rPr>
              <a:t>Secondary Phone -: </a:t>
            </a:r>
            <a:r>
              <a:rPr lang="en-US" dirty="0"/>
              <a:t>Secondary number of the public body contact person</a:t>
            </a:r>
          </a:p>
        </p:txBody>
      </p:sp>
      <p:pic>
        <p:nvPicPr>
          <p:cNvPr id="8" name="Picture 7">
            <a:extLst>
              <a:ext uri="{FF2B5EF4-FFF2-40B4-BE49-F238E27FC236}">
                <a16:creationId xmlns:a16="http://schemas.microsoft.com/office/drawing/2014/main" id="{1D759796-39FB-4B4A-9F95-F57F2F763D8F}"/>
              </a:ext>
            </a:extLst>
          </p:cNvPr>
          <p:cNvPicPr>
            <a:picLocks noChangeAspect="1"/>
          </p:cNvPicPr>
          <p:nvPr/>
        </p:nvPicPr>
        <p:blipFill>
          <a:blip r:embed="rId2"/>
          <a:stretch>
            <a:fillRect/>
          </a:stretch>
        </p:blipFill>
        <p:spPr>
          <a:xfrm>
            <a:off x="5862366" y="1196391"/>
            <a:ext cx="5919235" cy="4945739"/>
          </a:xfrm>
          <a:prstGeom prst="rect">
            <a:avLst/>
          </a:prstGeom>
        </p:spPr>
      </p:pic>
    </p:spTree>
    <p:extLst>
      <p:ext uri="{BB962C8B-B14F-4D97-AF65-F5344CB8AC3E}">
        <p14:creationId xmlns:p14="http://schemas.microsoft.com/office/powerpoint/2010/main" val="119179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D741102-ABE9-4330-96A1-F0B2C83EE78D}"/>
              </a:ext>
            </a:extLst>
          </p:cNvPr>
          <p:cNvSpPr>
            <a:spLocks noGrp="1"/>
          </p:cNvSpPr>
          <p:nvPr>
            <p:ph idx="1"/>
          </p:nvPr>
        </p:nvSpPr>
        <p:spPr>
          <a:xfrm>
            <a:off x="503582" y="1507068"/>
            <a:ext cx="3779659" cy="4660476"/>
          </a:xfrm>
        </p:spPr>
        <p:txBody>
          <a:bodyPr/>
          <a:lstStyle/>
          <a:p>
            <a:pPr>
              <a:buNone/>
            </a:pPr>
            <a:r>
              <a:rPr lang="en-US" dirty="0"/>
              <a:t>All fields marked with asterisk(</a:t>
            </a:r>
            <a:r>
              <a:rPr lang="en-US" b="1" dirty="0">
                <a:solidFill>
                  <a:srgbClr val="D24726"/>
                </a:solidFill>
                <a:latin typeface="Segoe UI Semibold" panose="020B0702040204020203" pitchFamily="34" charset="0"/>
              </a:rPr>
              <a:t>*</a:t>
            </a:r>
            <a:r>
              <a:rPr lang="en-US" dirty="0"/>
              <a:t>) are required</a:t>
            </a:r>
          </a:p>
          <a:p>
            <a:pPr>
              <a:buNone/>
            </a:pPr>
            <a:r>
              <a:rPr lang="en-US" dirty="0"/>
              <a:t>Fill all the required fields.</a:t>
            </a:r>
          </a:p>
          <a:p>
            <a:pPr>
              <a:buNone/>
            </a:pPr>
            <a:r>
              <a:rPr lang="en-US" dirty="0"/>
              <a:t>Enter work classification details.</a:t>
            </a:r>
          </a:p>
          <a:p>
            <a:pPr>
              <a:buNone/>
            </a:pPr>
            <a:r>
              <a:rPr lang="en-US" dirty="0"/>
              <a:t>Click on save to save the employee details.</a:t>
            </a:r>
          </a:p>
          <a:p>
            <a:pPr>
              <a:buNone/>
            </a:pPr>
            <a:r>
              <a:rPr lang="en-US" dirty="0"/>
              <a:t>If you want to add another employee repeat the same process.</a:t>
            </a:r>
          </a:p>
          <a:p>
            <a:pPr>
              <a:buNone/>
            </a:pPr>
            <a:r>
              <a:rPr lang="en-US" dirty="0"/>
              <a:t>Add all employees associated with this payroll.</a:t>
            </a:r>
          </a:p>
        </p:txBody>
      </p:sp>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xfrm>
            <a:off x="604434" y="448628"/>
            <a:ext cx="10983132" cy="747763"/>
          </a:xfrm>
        </p:spPr>
        <p:txBody>
          <a:bodyPr anchor="ctr">
            <a:normAutofit/>
          </a:bodyPr>
          <a:lstStyle/>
          <a:p>
            <a:r>
              <a:rPr lang="en-US" dirty="0"/>
              <a:t>Employee Details</a:t>
            </a:r>
          </a:p>
        </p:txBody>
      </p:sp>
      <p:pic>
        <p:nvPicPr>
          <p:cNvPr id="7" name="Picture 6" descr="A screenshot of a computer&#10;&#10;Description automatically generated">
            <a:extLst>
              <a:ext uri="{FF2B5EF4-FFF2-40B4-BE49-F238E27FC236}">
                <a16:creationId xmlns:a16="http://schemas.microsoft.com/office/drawing/2014/main" id="{295774FB-6B65-47BC-8EFD-6F99D0565984}"/>
              </a:ext>
            </a:extLst>
          </p:cNvPr>
          <p:cNvPicPr>
            <a:picLocks noChangeAspect="1"/>
          </p:cNvPicPr>
          <p:nvPr/>
        </p:nvPicPr>
        <p:blipFill>
          <a:blip r:embed="rId2"/>
          <a:stretch>
            <a:fillRect/>
          </a:stretch>
        </p:blipFill>
        <p:spPr>
          <a:xfrm>
            <a:off x="4464811" y="438881"/>
            <a:ext cx="7133804" cy="4473393"/>
          </a:xfrm>
          <a:prstGeom prst="rect">
            <a:avLst/>
          </a:prstGeom>
        </p:spPr>
      </p:pic>
      <p:pic>
        <p:nvPicPr>
          <p:cNvPr id="5" name="Picture 4">
            <a:extLst>
              <a:ext uri="{FF2B5EF4-FFF2-40B4-BE49-F238E27FC236}">
                <a16:creationId xmlns:a16="http://schemas.microsoft.com/office/drawing/2014/main" id="{C27C3885-BCC6-482E-AD09-52DF8FA1310A}"/>
              </a:ext>
            </a:extLst>
          </p:cNvPr>
          <p:cNvPicPr>
            <a:picLocks noChangeAspect="1"/>
          </p:cNvPicPr>
          <p:nvPr/>
        </p:nvPicPr>
        <p:blipFill>
          <a:blip r:embed="rId3"/>
          <a:stretch>
            <a:fillRect/>
          </a:stretch>
        </p:blipFill>
        <p:spPr>
          <a:xfrm>
            <a:off x="8697972" y="3921431"/>
            <a:ext cx="2829182" cy="2848784"/>
          </a:xfrm>
          <a:prstGeom prst="rect">
            <a:avLst/>
          </a:prstGeom>
        </p:spPr>
      </p:pic>
      <p:pic>
        <p:nvPicPr>
          <p:cNvPr id="6" name="Picture 5">
            <a:extLst>
              <a:ext uri="{FF2B5EF4-FFF2-40B4-BE49-F238E27FC236}">
                <a16:creationId xmlns:a16="http://schemas.microsoft.com/office/drawing/2014/main" id="{01CA4E58-1F72-4FB4-A64C-7D8CA6DA55B3}"/>
              </a:ext>
            </a:extLst>
          </p:cNvPr>
          <p:cNvPicPr>
            <a:picLocks noChangeAspect="1"/>
          </p:cNvPicPr>
          <p:nvPr/>
        </p:nvPicPr>
        <p:blipFill>
          <a:blip r:embed="rId4"/>
          <a:stretch>
            <a:fillRect/>
          </a:stretch>
        </p:blipFill>
        <p:spPr>
          <a:xfrm>
            <a:off x="5222747" y="5008707"/>
            <a:ext cx="2930940" cy="844058"/>
          </a:xfrm>
          <a:prstGeom prst="rect">
            <a:avLst/>
          </a:prstGeom>
        </p:spPr>
      </p:pic>
    </p:spTree>
    <p:extLst>
      <p:ext uri="{BB962C8B-B14F-4D97-AF65-F5344CB8AC3E}">
        <p14:creationId xmlns:p14="http://schemas.microsoft.com/office/powerpoint/2010/main" val="50938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32B3E-283A-483D-9C6C-FE525B7F2824}"/>
              </a:ext>
            </a:extLst>
          </p:cNvPr>
          <p:cNvSpPr>
            <a:spLocks noGrp="1"/>
          </p:cNvSpPr>
          <p:nvPr>
            <p:ph type="title"/>
          </p:nvPr>
        </p:nvSpPr>
        <p:spPr/>
        <p:txBody>
          <a:bodyPr/>
          <a:lstStyle/>
          <a:p>
            <a:r>
              <a:rPr lang="en-US" dirty="0"/>
              <a:t>Employee Details Continued…</a:t>
            </a:r>
          </a:p>
        </p:txBody>
      </p:sp>
      <p:pic>
        <p:nvPicPr>
          <p:cNvPr id="6" name="Picture 5">
            <a:extLst>
              <a:ext uri="{FF2B5EF4-FFF2-40B4-BE49-F238E27FC236}">
                <a16:creationId xmlns:a16="http://schemas.microsoft.com/office/drawing/2014/main" id="{965F2024-CC65-4E29-B416-790B5D5A53DA}"/>
              </a:ext>
            </a:extLst>
          </p:cNvPr>
          <p:cNvPicPr>
            <a:picLocks noChangeAspect="1"/>
          </p:cNvPicPr>
          <p:nvPr/>
        </p:nvPicPr>
        <p:blipFill>
          <a:blip r:embed="rId2"/>
          <a:stretch>
            <a:fillRect/>
          </a:stretch>
        </p:blipFill>
        <p:spPr>
          <a:xfrm>
            <a:off x="402771" y="1384103"/>
            <a:ext cx="11386457" cy="5025269"/>
          </a:xfrm>
          <a:prstGeom prst="rect">
            <a:avLst/>
          </a:prstGeom>
        </p:spPr>
      </p:pic>
      <p:pic>
        <p:nvPicPr>
          <p:cNvPr id="2" name="Picture 1">
            <a:extLst>
              <a:ext uri="{FF2B5EF4-FFF2-40B4-BE49-F238E27FC236}">
                <a16:creationId xmlns:a16="http://schemas.microsoft.com/office/drawing/2014/main" id="{24CDCC32-BBA1-43CD-AE48-3C9759F85EF4}"/>
              </a:ext>
            </a:extLst>
          </p:cNvPr>
          <p:cNvPicPr>
            <a:picLocks noChangeAspect="1"/>
          </p:cNvPicPr>
          <p:nvPr/>
        </p:nvPicPr>
        <p:blipFill>
          <a:blip r:embed="rId3"/>
          <a:stretch>
            <a:fillRect/>
          </a:stretch>
        </p:blipFill>
        <p:spPr>
          <a:xfrm>
            <a:off x="8332120" y="6280631"/>
            <a:ext cx="3320814" cy="400635"/>
          </a:xfrm>
          <a:prstGeom prst="rect">
            <a:avLst/>
          </a:prstGeom>
        </p:spPr>
      </p:pic>
    </p:spTree>
    <p:extLst>
      <p:ext uri="{BB962C8B-B14F-4D97-AF65-F5344CB8AC3E}">
        <p14:creationId xmlns:p14="http://schemas.microsoft.com/office/powerpoint/2010/main" val="10455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D741102-ABE9-4330-96A1-F0B2C83EE78D}"/>
              </a:ext>
            </a:extLst>
          </p:cNvPr>
          <p:cNvSpPr>
            <a:spLocks noGrp="1"/>
          </p:cNvSpPr>
          <p:nvPr>
            <p:ph idx="1"/>
          </p:nvPr>
        </p:nvSpPr>
        <p:spPr>
          <a:xfrm>
            <a:off x="503582" y="1507068"/>
            <a:ext cx="3779659" cy="4063553"/>
          </a:xfrm>
        </p:spPr>
        <p:txBody>
          <a:bodyPr/>
          <a:lstStyle/>
          <a:p>
            <a:pPr>
              <a:buNone/>
            </a:pPr>
            <a:r>
              <a:rPr lang="en-US" dirty="0"/>
              <a:t>At the end of the page, we can see the saved employee details </a:t>
            </a:r>
          </a:p>
          <a:p>
            <a:pPr>
              <a:buNone/>
            </a:pPr>
            <a:r>
              <a:rPr lang="en-US" dirty="0"/>
              <a:t>  Click on         to edit  or view the employee details </a:t>
            </a:r>
          </a:p>
          <a:p>
            <a:pPr>
              <a:buNone/>
            </a:pPr>
            <a:r>
              <a:rPr lang="en-US" dirty="0"/>
              <a:t>Click on save and continue to save the employee details.</a:t>
            </a:r>
          </a:p>
        </p:txBody>
      </p:sp>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xfrm>
            <a:off x="604434" y="448628"/>
            <a:ext cx="10983132" cy="747763"/>
          </a:xfrm>
        </p:spPr>
        <p:txBody>
          <a:bodyPr anchor="ctr">
            <a:normAutofit/>
          </a:bodyPr>
          <a:lstStyle/>
          <a:p>
            <a:r>
              <a:rPr lang="en-US" dirty="0"/>
              <a:t>Saved Employee Details</a:t>
            </a:r>
          </a:p>
        </p:txBody>
      </p:sp>
      <p:sp>
        <p:nvSpPr>
          <p:cNvPr id="21" name="Oval 20">
            <a:extLst>
              <a:ext uri="{FF2B5EF4-FFF2-40B4-BE49-F238E27FC236}">
                <a16:creationId xmlns:a16="http://schemas.microsoft.com/office/drawing/2014/main" id="{3F9CAEED-029C-4B38-A3DB-E3DC07982D41}"/>
              </a:ext>
              <a:ext uri="{C183D7F6-B498-43B3-948B-1728B52AA6E4}">
                <adec:decorative xmlns:adec="http://schemas.microsoft.com/office/drawing/2017/decorative" val="1"/>
              </a:ext>
            </a:extLst>
          </p:cNvPr>
          <p:cNvSpPr/>
          <p:nvPr/>
        </p:nvSpPr>
        <p:spPr bwMode="blackWhite">
          <a:xfrm>
            <a:off x="202673" y="2675578"/>
            <a:ext cx="329184" cy="32918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sp>
        <p:nvSpPr>
          <p:cNvPr id="22" name="Oval 21">
            <a:extLst>
              <a:ext uri="{FF2B5EF4-FFF2-40B4-BE49-F238E27FC236}">
                <a16:creationId xmlns:a16="http://schemas.microsoft.com/office/drawing/2014/main" id="{7386A2C6-37D4-4B7F-B1C9-9382D48A934F}"/>
              </a:ext>
              <a:ext uri="{C183D7F6-B498-43B3-948B-1728B52AA6E4}">
                <adec:decorative xmlns:adec="http://schemas.microsoft.com/office/drawing/2017/decorative" val="1"/>
              </a:ext>
            </a:extLst>
          </p:cNvPr>
          <p:cNvSpPr/>
          <p:nvPr/>
        </p:nvSpPr>
        <p:spPr bwMode="blackWhite">
          <a:xfrm>
            <a:off x="188536" y="3315439"/>
            <a:ext cx="329184" cy="32918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sp>
        <p:nvSpPr>
          <p:cNvPr id="24" name="Oval 23">
            <a:extLst>
              <a:ext uri="{FF2B5EF4-FFF2-40B4-BE49-F238E27FC236}">
                <a16:creationId xmlns:a16="http://schemas.microsoft.com/office/drawing/2014/main" id="{F752BAF8-38E7-4F25-8DEB-A459C90C9B28}"/>
              </a:ext>
              <a:ext uri="{C183D7F6-B498-43B3-948B-1728B52AA6E4}">
                <adec:decorative xmlns:adec="http://schemas.microsoft.com/office/drawing/2017/decorative" val="1"/>
              </a:ext>
            </a:extLst>
          </p:cNvPr>
          <p:cNvSpPr/>
          <p:nvPr/>
        </p:nvSpPr>
        <p:spPr bwMode="blackWhite">
          <a:xfrm>
            <a:off x="202673" y="4017830"/>
            <a:ext cx="329184" cy="32918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pic>
        <p:nvPicPr>
          <p:cNvPr id="5" name="Picture 4">
            <a:extLst>
              <a:ext uri="{FF2B5EF4-FFF2-40B4-BE49-F238E27FC236}">
                <a16:creationId xmlns:a16="http://schemas.microsoft.com/office/drawing/2014/main" id="{B21B649A-19E1-4078-B716-77D0413D6F37}"/>
              </a:ext>
            </a:extLst>
          </p:cNvPr>
          <p:cNvPicPr>
            <a:picLocks noChangeAspect="1"/>
          </p:cNvPicPr>
          <p:nvPr/>
        </p:nvPicPr>
        <p:blipFill>
          <a:blip r:embed="rId2">
            <a:alphaModFix/>
          </a:blip>
          <a:stretch>
            <a:fillRect/>
          </a:stretch>
        </p:blipFill>
        <p:spPr>
          <a:xfrm>
            <a:off x="4283241" y="1405758"/>
            <a:ext cx="7752267" cy="3945174"/>
          </a:xfrm>
          <a:prstGeom prst="rect">
            <a:avLst/>
          </a:prstGeom>
        </p:spPr>
      </p:pic>
      <p:pic>
        <p:nvPicPr>
          <p:cNvPr id="14" name="Picture 13">
            <a:extLst>
              <a:ext uri="{FF2B5EF4-FFF2-40B4-BE49-F238E27FC236}">
                <a16:creationId xmlns:a16="http://schemas.microsoft.com/office/drawing/2014/main" id="{134B7480-D1A9-4714-8C3C-FB85003DDC87}"/>
              </a:ext>
            </a:extLst>
          </p:cNvPr>
          <p:cNvPicPr>
            <a:picLocks noChangeAspect="1"/>
          </p:cNvPicPr>
          <p:nvPr/>
        </p:nvPicPr>
        <p:blipFill>
          <a:blip r:embed="rId3"/>
          <a:stretch>
            <a:fillRect/>
          </a:stretch>
        </p:blipFill>
        <p:spPr>
          <a:xfrm>
            <a:off x="1253290" y="3480031"/>
            <a:ext cx="228600" cy="180975"/>
          </a:xfrm>
          <a:prstGeom prst="rect">
            <a:avLst/>
          </a:prstGeom>
        </p:spPr>
      </p:pic>
    </p:spTree>
    <p:extLst>
      <p:ext uri="{BB962C8B-B14F-4D97-AF65-F5344CB8AC3E}">
        <p14:creationId xmlns:p14="http://schemas.microsoft.com/office/powerpoint/2010/main" val="1086080280"/>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F16411177_Bring your presentations to life with 3D_AAS_v3" id="{16D6C460-65F3-4DF8-AE87-56541C30C8AE}" vid="{B7832409-F369-484D-AD9D-1F570206E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RoutingRuleDescription xmlns="http://schemas.microsoft.com/sharepoint/v3">None</RoutingRuleDescription>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89CC9AB54D1E4BA11504D559B02E56" ma:contentTypeVersion="3" ma:contentTypeDescription="Create a new document." ma:contentTypeScope="" ma:versionID="4cbce6ae67ae6b58b17d5c58f5b34eae">
  <xsd:schema xmlns:xsd="http://www.w3.org/2001/XMLSchema" xmlns:xs="http://www.w3.org/2001/XMLSchema" xmlns:p="http://schemas.microsoft.com/office/2006/metadata/properties" xmlns:ns1="http://schemas.microsoft.com/sharepoint/v3" targetNamespace="http://schemas.microsoft.com/office/2006/metadata/properties" ma:root="true" ma:fieldsID="ca68c02dc3c9b83cf80a02e2f0f4336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RoutingRuleDescription" ma:index="10" ma:displayName="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774A73-0280-47B7-9E46-5069D222080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7126FF7-C1F4-4C68-B9E0-A1BEBFA97A78}">
  <ds:schemaRefs>
    <ds:schemaRef ds:uri="http://schemas.microsoft.com/sharepoint/v3/contenttype/forms"/>
  </ds:schemaRefs>
</ds:datastoreItem>
</file>

<file path=customXml/itemProps3.xml><?xml version="1.0" encoding="utf-8"?>
<ds:datastoreItem xmlns:ds="http://schemas.openxmlformats.org/officeDocument/2006/customXml" ds:itemID="{4F198524-3AAC-4E5D-B49D-DC46AC7B6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Segoe UI</vt:lpstr>
      <vt:lpstr>Segoe UI Light</vt:lpstr>
      <vt:lpstr>Segoe UI Semibold</vt:lpstr>
      <vt:lpstr>Get Started with 3D</vt:lpstr>
      <vt:lpstr>Certified Transcript of Payroll</vt:lpstr>
      <vt:lpstr>Login Page</vt:lpstr>
      <vt:lpstr>Pay Period </vt:lpstr>
      <vt:lpstr>Full Import Process</vt:lpstr>
      <vt:lpstr>Contractor and/or Subcontractor </vt:lpstr>
      <vt:lpstr>Public Body Information </vt:lpstr>
      <vt:lpstr>Employee Details</vt:lpstr>
      <vt:lpstr>Employee Details Continued…</vt:lpstr>
      <vt:lpstr>Saved Employee Details</vt:lpstr>
      <vt:lpstr>Employee Roster</vt:lpstr>
      <vt:lpstr>Employee Roster Instructions (?)</vt:lpstr>
      <vt:lpstr>Fringe Benefits</vt:lpstr>
      <vt:lpstr>Fringe Benefit Template</vt:lpstr>
      <vt:lpstr>Review Page</vt:lpstr>
      <vt:lpstr>Review Page</vt:lpstr>
      <vt:lpstr>Confirmation Page</vt:lpstr>
      <vt:lpstr>Profile</vt:lpstr>
      <vt:lpstr>Profile – Employee Roster</vt:lpstr>
      <vt:lpstr>Submission History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2020-04-09T06:12:59Z</dcterms:created>
  <dcterms:modified xsi:type="dcterms:W3CDTF">2021-03-24T16:59:49Z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0x0101001689CC9AB54D1E4BA11504D559B02E56</vt:lpwstr>
  </property>
</Properties>
</file>