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71" r:id="rId3"/>
    <p:sldId id="560" r:id="rId4"/>
    <p:sldId id="561" r:id="rId5"/>
    <p:sldId id="577" r:id="rId6"/>
    <p:sldId id="274" r:id="rId7"/>
    <p:sldId id="547" r:id="rId8"/>
    <p:sldId id="548" r:id="rId9"/>
    <p:sldId id="563" r:id="rId10"/>
    <p:sldId id="570" r:id="rId11"/>
    <p:sldId id="572" r:id="rId12"/>
    <p:sldId id="564" r:id="rId13"/>
    <p:sldId id="571" r:id="rId14"/>
    <p:sldId id="565" r:id="rId15"/>
    <p:sldId id="568" r:id="rId16"/>
    <p:sldId id="567" r:id="rId17"/>
    <p:sldId id="569" r:id="rId18"/>
    <p:sldId id="566" r:id="rId19"/>
    <p:sldId id="573" r:id="rId20"/>
    <p:sldId id="574" r:id="rId21"/>
    <p:sldId id="575" r:id="rId22"/>
    <p:sldId id="576" r:id="rId23"/>
    <p:sldId id="46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7F25"/>
    <a:srgbClr val="6F8E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1" autoAdjust="0"/>
    <p:restoredTop sz="89133" autoAdjust="0"/>
  </p:normalViewPr>
  <p:slideViewPr>
    <p:cSldViewPr snapToGrid="0">
      <p:cViewPr varScale="1">
        <p:scale>
          <a:sx n="92" d="100"/>
          <a:sy n="92" d="100"/>
        </p:scale>
        <p:origin x="22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BE5AE-D9F8-40AD-8253-F621DCBFE903}" type="datetimeFigureOut">
              <a:rPr lang="en-US" smtClean="0"/>
              <a:t>9/3/2024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4F506-AF94-4D18-9B0C-0F8591111BD5}" type="slidenum">
              <a:rPr lang="en-US" smtClean="0"/>
              <a:t>‹#›</a:t>
            </a:fld>
            <a:endParaRPr lang="en-US"/>
          </a:p>
        </p:txBody>
      </p:sp>
    </p:spTree>
    <p:extLst>
      <p:ext uri="{BB962C8B-B14F-4D97-AF65-F5344CB8AC3E}">
        <p14:creationId xmlns:p14="http://schemas.microsoft.com/office/powerpoint/2010/main" val="2437189132"/>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designed to be delivered by FDs to members. Please reach out to IL OSHA at DOL.Safety@illinois.gov if you have any questions.</a:t>
            </a:r>
          </a:p>
        </p:txBody>
      </p:sp>
      <p:sp>
        <p:nvSpPr>
          <p:cNvPr id="4" name="Slide Number Placeholder 3"/>
          <p:cNvSpPr>
            <a:spLocks noGrp="1"/>
          </p:cNvSpPr>
          <p:nvPr>
            <p:ph type="sldNum" sz="quarter" idx="5"/>
          </p:nvPr>
        </p:nvSpPr>
        <p:spPr/>
        <p:txBody>
          <a:bodyPr/>
          <a:lstStyle/>
          <a:p>
            <a:fld id="{43E4F506-AF94-4D18-9B0C-0F8591111BD5}" type="slidenum">
              <a:rPr lang="en-US" smtClean="0"/>
              <a:t>1</a:t>
            </a:fld>
            <a:endParaRPr lang="en-US"/>
          </a:p>
        </p:txBody>
      </p:sp>
    </p:spTree>
    <p:extLst>
      <p:ext uri="{BB962C8B-B14F-4D97-AF65-F5344CB8AC3E}">
        <p14:creationId xmlns:p14="http://schemas.microsoft.com/office/powerpoint/2010/main" val="334166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of the 25 LODDs previously listed involved vehicles. The defenses on the left reduce the risks on the right.</a:t>
            </a:r>
          </a:p>
        </p:txBody>
      </p:sp>
      <p:sp>
        <p:nvSpPr>
          <p:cNvPr id="4" name="Slide Number Placeholder 3"/>
          <p:cNvSpPr>
            <a:spLocks noGrp="1"/>
          </p:cNvSpPr>
          <p:nvPr>
            <p:ph type="sldNum" sz="quarter" idx="5"/>
          </p:nvPr>
        </p:nvSpPr>
        <p:spPr/>
        <p:txBody>
          <a:bodyPr/>
          <a:lstStyle/>
          <a:p>
            <a:fld id="{43E4F506-AF94-4D18-9B0C-0F8591111BD5}" type="slidenum">
              <a:rPr lang="en-US" smtClean="0"/>
              <a:t>10</a:t>
            </a:fld>
            <a:endParaRPr lang="en-US"/>
          </a:p>
        </p:txBody>
      </p:sp>
    </p:spTree>
    <p:extLst>
      <p:ext uri="{BB962C8B-B14F-4D97-AF65-F5344CB8AC3E}">
        <p14:creationId xmlns:p14="http://schemas.microsoft.com/office/powerpoint/2010/main" val="33070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defenses reduce these risks. Goal is to AVOID the mayday. These defenses also reduce the risk of injury or death AFTER the mayday.</a:t>
            </a:r>
          </a:p>
          <a:p>
            <a:r>
              <a:rPr lang="en-US" dirty="0"/>
              <a:t>Your radio is your connection to the outside. </a:t>
            </a:r>
          </a:p>
        </p:txBody>
      </p:sp>
      <p:sp>
        <p:nvSpPr>
          <p:cNvPr id="4" name="Slide Number Placeholder 3"/>
          <p:cNvSpPr>
            <a:spLocks noGrp="1"/>
          </p:cNvSpPr>
          <p:nvPr>
            <p:ph type="sldNum" sz="quarter" idx="5"/>
          </p:nvPr>
        </p:nvSpPr>
        <p:spPr/>
        <p:txBody>
          <a:bodyPr/>
          <a:lstStyle/>
          <a:p>
            <a:fld id="{43E4F506-AF94-4D18-9B0C-0F8591111BD5}" type="slidenum">
              <a:rPr lang="en-US" smtClean="0"/>
              <a:t>11</a:t>
            </a:fld>
            <a:endParaRPr lang="en-US"/>
          </a:p>
        </p:txBody>
      </p:sp>
    </p:spTree>
    <p:extLst>
      <p:ext uri="{BB962C8B-B14F-4D97-AF65-F5344CB8AC3E}">
        <p14:creationId xmlns:p14="http://schemas.microsoft.com/office/powerpoint/2010/main" val="21842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be safe or effective if you don’t use and know your equipment. </a:t>
            </a:r>
          </a:p>
          <a:p>
            <a:r>
              <a:rPr lang="en-US" dirty="0"/>
              <a:t>IL OSHA regulations require FDs to train interior firefighters at least quarterly (once every three months). This means interior firefighters are donning their bunker gear, SCBA, and training “on air.”</a:t>
            </a:r>
          </a:p>
          <a:p>
            <a:r>
              <a:rPr lang="en-US" dirty="0"/>
              <a:t>This is a photo of a firefighter during an IL OSHA inspection. The firefighter was asked to don PPE and go “on air” to demonstrate proficiency. The firefighter forgot his hood and was unable to attach his regulator to his mask.</a:t>
            </a:r>
          </a:p>
        </p:txBody>
      </p:sp>
      <p:sp>
        <p:nvSpPr>
          <p:cNvPr id="4" name="Slide Number Placeholder 3"/>
          <p:cNvSpPr>
            <a:spLocks noGrp="1"/>
          </p:cNvSpPr>
          <p:nvPr>
            <p:ph type="sldNum" sz="quarter" idx="5"/>
          </p:nvPr>
        </p:nvSpPr>
        <p:spPr/>
        <p:txBody>
          <a:bodyPr/>
          <a:lstStyle/>
          <a:p>
            <a:fld id="{43E4F506-AF94-4D18-9B0C-0F8591111BD5}" type="slidenum">
              <a:rPr lang="en-US" smtClean="0"/>
              <a:t>12</a:t>
            </a:fld>
            <a:endParaRPr lang="en-US"/>
          </a:p>
        </p:txBody>
      </p:sp>
    </p:spTree>
    <p:extLst>
      <p:ext uri="{BB962C8B-B14F-4D97-AF65-F5344CB8AC3E}">
        <p14:creationId xmlns:p14="http://schemas.microsoft.com/office/powerpoint/2010/main" val="334935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AVOID the mayday. Working alone (outside of voice or visual contact) inside a structure fire is against IL OSHA regulations. Why? Because no one is there to help you if something goes wrong. No tolerance for operating alone.</a:t>
            </a:r>
          </a:p>
          <a:p>
            <a:endParaRPr lang="en-US" dirty="0"/>
          </a:p>
        </p:txBody>
      </p:sp>
      <p:sp>
        <p:nvSpPr>
          <p:cNvPr id="4" name="Slide Number Placeholder 3"/>
          <p:cNvSpPr>
            <a:spLocks noGrp="1"/>
          </p:cNvSpPr>
          <p:nvPr>
            <p:ph type="sldNum" sz="quarter" idx="5"/>
          </p:nvPr>
        </p:nvSpPr>
        <p:spPr/>
        <p:txBody>
          <a:bodyPr/>
          <a:lstStyle/>
          <a:p>
            <a:fld id="{43E4F506-AF94-4D18-9B0C-0F8591111BD5}" type="slidenum">
              <a:rPr lang="en-US" smtClean="0"/>
              <a:t>13</a:t>
            </a:fld>
            <a:endParaRPr lang="en-US"/>
          </a:p>
        </p:txBody>
      </p:sp>
    </p:spTree>
    <p:extLst>
      <p:ext uri="{BB962C8B-B14F-4D97-AF65-F5344CB8AC3E}">
        <p14:creationId xmlns:p14="http://schemas.microsoft.com/office/powerpoint/2010/main" val="868000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the eyes and ears of command. Give command information and help them understand that information so they can defend against risks and develop situational awareness to make decisions.</a:t>
            </a:r>
          </a:p>
        </p:txBody>
      </p:sp>
      <p:sp>
        <p:nvSpPr>
          <p:cNvPr id="4" name="Slide Number Placeholder 3"/>
          <p:cNvSpPr>
            <a:spLocks noGrp="1"/>
          </p:cNvSpPr>
          <p:nvPr>
            <p:ph type="sldNum" sz="quarter" idx="5"/>
          </p:nvPr>
        </p:nvSpPr>
        <p:spPr/>
        <p:txBody>
          <a:bodyPr/>
          <a:lstStyle/>
          <a:p>
            <a:fld id="{43E4F506-AF94-4D18-9B0C-0F8591111BD5}" type="slidenum">
              <a:rPr lang="en-US" smtClean="0"/>
              <a:t>14</a:t>
            </a:fld>
            <a:endParaRPr lang="en-US"/>
          </a:p>
        </p:txBody>
      </p:sp>
    </p:spTree>
    <p:extLst>
      <p:ext uri="{BB962C8B-B14F-4D97-AF65-F5344CB8AC3E}">
        <p14:creationId xmlns:p14="http://schemas.microsoft.com/office/powerpoint/2010/main" val="8567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on the fireground must continually assess for risk of collapse. Check for a basement. Is this fire in the structure or is it a room and contents fire? Is this a balloon-frame house or is it platform construction? How long has this fire been burning? Assess the risk and defend.</a:t>
            </a:r>
          </a:p>
        </p:txBody>
      </p:sp>
      <p:sp>
        <p:nvSpPr>
          <p:cNvPr id="4" name="Slide Number Placeholder 3"/>
          <p:cNvSpPr>
            <a:spLocks noGrp="1"/>
          </p:cNvSpPr>
          <p:nvPr>
            <p:ph type="sldNum" sz="quarter" idx="5"/>
          </p:nvPr>
        </p:nvSpPr>
        <p:spPr/>
        <p:txBody>
          <a:bodyPr/>
          <a:lstStyle/>
          <a:p>
            <a:fld id="{43E4F506-AF94-4D18-9B0C-0F8591111BD5}" type="slidenum">
              <a:rPr lang="en-US" smtClean="0"/>
              <a:t>15</a:t>
            </a:fld>
            <a:endParaRPr lang="en-US"/>
          </a:p>
        </p:txBody>
      </p:sp>
    </p:spTree>
    <p:extLst>
      <p:ext uri="{BB962C8B-B14F-4D97-AF65-F5344CB8AC3E}">
        <p14:creationId xmlns:p14="http://schemas.microsoft.com/office/powerpoint/2010/main" val="246339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FFs must be assertive and speak up. They are the ones closest to the risks and dangers. Assertive escalation is a recognized way to get the attention of command. If #1 doesn’t work, go to #2, and then #3. If there is an immediate threat/risk, go immediately to #3, “This is unsafe…”</a:t>
            </a:r>
            <a:br>
              <a:rPr lang="en-US" dirty="0"/>
            </a:br>
            <a:endParaRPr lang="en-US" dirty="0"/>
          </a:p>
        </p:txBody>
      </p:sp>
      <p:sp>
        <p:nvSpPr>
          <p:cNvPr id="4" name="Slide Number Placeholder 3"/>
          <p:cNvSpPr>
            <a:spLocks noGrp="1"/>
          </p:cNvSpPr>
          <p:nvPr>
            <p:ph type="sldNum" sz="quarter" idx="5"/>
          </p:nvPr>
        </p:nvSpPr>
        <p:spPr/>
        <p:txBody>
          <a:bodyPr/>
          <a:lstStyle/>
          <a:p>
            <a:fld id="{43E4F506-AF94-4D18-9B0C-0F8591111BD5}" type="slidenum">
              <a:rPr lang="en-US" smtClean="0"/>
              <a:t>16</a:t>
            </a:fld>
            <a:endParaRPr lang="en-US"/>
          </a:p>
        </p:txBody>
      </p:sp>
    </p:spTree>
    <p:extLst>
      <p:ext uri="{BB962C8B-B14F-4D97-AF65-F5344CB8AC3E}">
        <p14:creationId xmlns:p14="http://schemas.microsoft.com/office/powerpoint/2010/main" val="1448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Mayday calls are not always heard clearly. Say your name so that mayday is not </a:t>
            </a:r>
            <a:r>
              <a:rPr lang="en-US" i="1" dirty="0"/>
              <a:t>A</a:t>
            </a:r>
            <a:r>
              <a:rPr lang="en-US" dirty="0"/>
              <a:t> mayday, it is </a:t>
            </a:r>
            <a:r>
              <a:rPr lang="en-US" i="1" dirty="0"/>
              <a:t>YOUR</a:t>
            </a:r>
            <a:r>
              <a:rPr lang="en-US" dirty="0"/>
              <a:t> mayday.</a:t>
            </a:r>
          </a:p>
        </p:txBody>
      </p:sp>
      <p:sp>
        <p:nvSpPr>
          <p:cNvPr id="4" name="Slide Number Placeholder 3"/>
          <p:cNvSpPr>
            <a:spLocks noGrp="1"/>
          </p:cNvSpPr>
          <p:nvPr>
            <p:ph type="sldNum" sz="quarter" idx="5"/>
          </p:nvPr>
        </p:nvSpPr>
        <p:spPr/>
        <p:txBody>
          <a:bodyPr/>
          <a:lstStyle/>
          <a:p>
            <a:fld id="{43E4F506-AF94-4D18-9B0C-0F8591111BD5}" type="slidenum">
              <a:rPr lang="en-US" smtClean="0"/>
              <a:t>17</a:t>
            </a:fld>
            <a:endParaRPr lang="en-US"/>
          </a:p>
        </p:txBody>
      </p:sp>
    </p:spTree>
    <p:extLst>
      <p:ext uri="{BB962C8B-B14F-4D97-AF65-F5344CB8AC3E}">
        <p14:creationId xmlns:p14="http://schemas.microsoft.com/office/powerpoint/2010/main" val="3746488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saw something on YouTube does NOT mean you can or should do it. You need to train with your FD and embrace their mindset, their strategies, their tactics. Developing an effective skill set takes training and repetition. Train within your department’s mindset and SOPs. </a:t>
            </a:r>
          </a:p>
        </p:txBody>
      </p:sp>
      <p:sp>
        <p:nvSpPr>
          <p:cNvPr id="4" name="Slide Number Placeholder 3"/>
          <p:cNvSpPr>
            <a:spLocks noGrp="1"/>
          </p:cNvSpPr>
          <p:nvPr>
            <p:ph type="sldNum" sz="quarter" idx="5"/>
          </p:nvPr>
        </p:nvSpPr>
        <p:spPr/>
        <p:txBody>
          <a:bodyPr/>
          <a:lstStyle/>
          <a:p>
            <a:fld id="{43E4F506-AF94-4D18-9B0C-0F8591111BD5}" type="slidenum">
              <a:rPr lang="en-US" smtClean="0"/>
              <a:t>18</a:t>
            </a:fld>
            <a:endParaRPr lang="en-US"/>
          </a:p>
        </p:txBody>
      </p:sp>
    </p:spTree>
    <p:extLst>
      <p:ext uri="{BB962C8B-B14F-4D97-AF65-F5344CB8AC3E}">
        <p14:creationId xmlns:p14="http://schemas.microsoft.com/office/powerpoint/2010/main" val="901609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initial cleaning/</a:t>
            </a:r>
            <a:r>
              <a:rPr lang="en-US" dirty="0" err="1"/>
              <a:t>decon</a:t>
            </a:r>
            <a:r>
              <a:rPr lang="en-US" dirty="0"/>
              <a:t> on scene of PPE and SCBA and then continue that process at the station to remove contamination and reduce the risk of occupational illness including cancer.</a:t>
            </a:r>
          </a:p>
        </p:txBody>
      </p:sp>
      <p:sp>
        <p:nvSpPr>
          <p:cNvPr id="4" name="Slide Number Placeholder 3"/>
          <p:cNvSpPr>
            <a:spLocks noGrp="1"/>
          </p:cNvSpPr>
          <p:nvPr>
            <p:ph type="sldNum" sz="quarter" idx="5"/>
          </p:nvPr>
        </p:nvSpPr>
        <p:spPr/>
        <p:txBody>
          <a:bodyPr/>
          <a:lstStyle/>
          <a:p>
            <a:fld id="{43E4F506-AF94-4D18-9B0C-0F8591111BD5}" type="slidenum">
              <a:rPr lang="en-US" smtClean="0"/>
              <a:t>19</a:t>
            </a:fld>
            <a:endParaRPr lang="en-US"/>
          </a:p>
        </p:txBody>
      </p:sp>
    </p:spTree>
    <p:extLst>
      <p:ext uri="{BB962C8B-B14F-4D97-AF65-F5344CB8AC3E}">
        <p14:creationId xmlns:p14="http://schemas.microsoft.com/office/powerpoint/2010/main" val="405074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Bob the firefighter. Bob served his community for 25 years. He had a safe &amp; healthy career and now he can go fishing with his grandkids. Thank you Bob. That’s IL OSHA’s goal: firefighters have a safe and healthy career so they can become grandpas and grandmas.</a:t>
            </a:r>
          </a:p>
          <a:p>
            <a:endParaRPr lang="en-US" dirty="0"/>
          </a:p>
        </p:txBody>
      </p:sp>
      <p:sp>
        <p:nvSpPr>
          <p:cNvPr id="4" name="Slide Number Placeholder 3"/>
          <p:cNvSpPr>
            <a:spLocks noGrp="1"/>
          </p:cNvSpPr>
          <p:nvPr>
            <p:ph type="sldNum" sz="quarter" idx="5"/>
          </p:nvPr>
        </p:nvSpPr>
        <p:spPr/>
        <p:txBody>
          <a:bodyPr/>
          <a:lstStyle/>
          <a:p>
            <a:fld id="{43E4F506-AF94-4D18-9B0C-0F8591111BD5}" type="slidenum">
              <a:rPr lang="en-US" smtClean="0"/>
              <a:t>2</a:t>
            </a:fld>
            <a:endParaRPr lang="en-US"/>
          </a:p>
        </p:txBody>
      </p:sp>
    </p:spTree>
    <p:extLst>
      <p:ext uri="{BB962C8B-B14F-4D97-AF65-F5344CB8AC3E}">
        <p14:creationId xmlns:p14="http://schemas.microsoft.com/office/powerpoint/2010/main" val="2198392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be safe or effective if you are out of shape. Firefighting is a physically demanding job. You owe it to yourself, your fellow FFs, and the public to be physically fit.</a:t>
            </a:r>
          </a:p>
        </p:txBody>
      </p:sp>
      <p:sp>
        <p:nvSpPr>
          <p:cNvPr id="4" name="Slide Number Placeholder 3"/>
          <p:cNvSpPr>
            <a:spLocks noGrp="1"/>
          </p:cNvSpPr>
          <p:nvPr>
            <p:ph type="sldNum" sz="quarter" idx="5"/>
          </p:nvPr>
        </p:nvSpPr>
        <p:spPr/>
        <p:txBody>
          <a:bodyPr/>
          <a:lstStyle/>
          <a:p>
            <a:fld id="{43E4F506-AF94-4D18-9B0C-0F8591111BD5}" type="slidenum">
              <a:rPr lang="en-US" smtClean="0"/>
              <a:t>20</a:t>
            </a:fld>
            <a:endParaRPr lang="en-US"/>
          </a:p>
        </p:txBody>
      </p:sp>
    </p:spTree>
    <p:extLst>
      <p:ext uri="{BB962C8B-B14F-4D97-AF65-F5344CB8AC3E}">
        <p14:creationId xmlns:p14="http://schemas.microsoft.com/office/powerpoint/2010/main" val="27493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definitions of safety. For the fire service, consider this one. You should have enough defenses in place so that if something goes wrong you can survive and walk away. We can never expect this to be a zero injury/fatality job. We can assess and defend against risks to be safe and effective. You can strike the balance.</a:t>
            </a:r>
          </a:p>
        </p:txBody>
      </p:sp>
      <p:sp>
        <p:nvSpPr>
          <p:cNvPr id="4" name="Slide Number Placeholder 3"/>
          <p:cNvSpPr>
            <a:spLocks noGrp="1"/>
          </p:cNvSpPr>
          <p:nvPr>
            <p:ph type="sldNum" sz="quarter" idx="5"/>
          </p:nvPr>
        </p:nvSpPr>
        <p:spPr/>
        <p:txBody>
          <a:bodyPr/>
          <a:lstStyle/>
          <a:p>
            <a:fld id="{43E4F506-AF94-4D18-9B0C-0F8591111BD5}" type="slidenum">
              <a:rPr lang="en-US" smtClean="0"/>
              <a:t>21</a:t>
            </a:fld>
            <a:endParaRPr lang="en-US"/>
          </a:p>
        </p:txBody>
      </p:sp>
    </p:spTree>
    <p:extLst>
      <p:ext uri="{BB962C8B-B14F-4D97-AF65-F5344CB8AC3E}">
        <p14:creationId xmlns:p14="http://schemas.microsoft.com/office/powerpoint/2010/main" val="224508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IL OSHA’s “one stop shop” for the fire service. It has our publications, laws, incident reports, sample programs, training content and much more. It will be frequently updated so make it part of your knowledge library. Contact us anytime at DOL.Safety@illinois.gov </a:t>
            </a:r>
          </a:p>
        </p:txBody>
      </p:sp>
      <p:sp>
        <p:nvSpPr>
          <p:cNvPr id="4" name="Slide Number Placeholder 3"/>
          <p:cNvSpPr>
            <a:spLocks noGrp="1"/>
          </p:cNvSpPr>
          <p:nvPr>
            <p:ph type="sldNum" sz="quarter" idx="5"/>
          </p:nvPr>
        </p:nvSpPr>
        <p:spPr/>
        <p:txBody>
          <a:bodyPr/>
          <a:lstStyle/>
          <a:p>
            <a:fld id="{43E4F506-AF94-4D18-9B0C-0F8591111BD5}" type="slidenum">
              <a:rPr lang="en-US" smtClean="0"/>
              <a:t>22</a:t>
            </a:fld>
            <a:endParaRPr lang="en-US"/>
          </a:p>
        </p:txBody>
      </p:sp>
    </p:spTree>
    <p:extLst>
      <p:ext uri="{BB962C8B-B14F-4D97-AF65-F5344CB8AC3E}">
        <p14:creationId xmlns:p14="http://schemas.microsoft.com/office/powerpoint/2010/main" val="136652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FDs have a goal conflict. They need to achieve firefighter safety (US) AND operational effectiveness (THEM, the public). This is more complex than IL OSHA’s single goal of firefighter safety. Some firefighters/FDs have a mindset focused on firefighter safety (all about us) while some have a mindset focused on the public (all about them). However, we should recognize that there is alternative to this all or nothing mindset.</a:t>
            </a:r>
          </a:p>
        </p:txBody>
      </p:sp>
      <p:sp>
        <p:nvSpPr>
          <p:cNvPr id="4" name="Slide Number Placeholder 3"/>
          <p:cNvSpPr>
            <a:spLocks noGrp="1"/>
          </p:cNvSpPr>
          <p:nvPr>
            <p:ph type="sldNum" sz="quarter" idx="5"/>
          </p:nvPr>
        </p:nvSpPr>
        <p:spPr/>
        <p:txBody>
          <a:bodyPr/>
          <a:lstStyle/>
          <a:p>
            <a:fld id="{43E4F506-AF94-4D18-9B0C-0F8591111BD5}" type="slidenum">
              <a:rPr lang="en-US" smtClean="0"/>
              <a:t>3</a:t>
            </a:fld>
            <a:endParaRPr lang="en-US"/>
          </a:p>
        </p:txBody>
      </p:sp>
    </p:spTree>
    <p:extLst>
      <p:ext uri="{BB962C8B-B14F-4D97-AF65-F5344CB8AC3E}">
        <p14:creationId xmlns:p14="http://schemas.microsoft.com/office/powerpoint/2010/main" val="50518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win/lose, all/nothing, black/white proposition. The goal of FDs and firefighters should be to provide a service that STRIKES THE BALANCE between firefighter safety and operational effectiveness.</a:t>
            </a:r>
          </a:p>
          <a:p>
            <a:endParaRPr lang="en-US" dirty="0"/>
          </a:p>
        </p:txBody>
      </p:sp>
      <p:sp>
        <p:nvSpPr>
          <p:cNvPr id="4" name="Slide Number Placeholder 3"/>
          <p:cNvSpPr>
            <a:spLocks noGrp="1"/>
          </p:cNvSpPr>
          <p:nvPr>
            <p:ph type="sldNum" sz="quarter" idx="5"/>
          </p:nvPr>
        </p:nvSpPr>
        <p:spPr/>
        <p:txBody>
          <a:bodyPr/>
          <a:lstStyle/>
          <a:p>
            <a:fld id="{43E4F506-AF94-4D18-9B0C-0F8591111BD5}" type="slidenum">
              <a:rPr lang="en-US" smtClean="0"/>
              <a:t>4</a:t>
            </a:fld>
            <a:endParaRPr lang="en-US"/>
          </a:p>
        </p:txBody>
      </p:sp>
    </p:spTree>
    <p:extLst>
      <p:ext uri="{BB962C8B-B14F-4D97-AF65-F5344CB8AC3E}">
        <p14:creationId xmlns:p14="http://schemas.microsoft.com/office/powerpoint/2010/main" val="268424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up front. The Illinois Occupational Safety and Health Act requires public employers (FDs) to comply with occupational safety and health regulations, but it ALSO requires public employees (FFs) to do the same.</a:t>
            </a:r>
          </a:p>
        </p:txBody>
      </p:sp>
      <p:sp>
        <p:nvSpPr>
          <p:cNvPr id="4" name="Slide Number Placeholder 3"/>
          <p:cNvSpPr>
            <a:spLocks noGrp="1"/>
          </p:cNvSpPr>
          <p:nvPr>
            <p:ph type="sldNum" sz="quarter" idx="5"/>
          </p:nvPr>
        </p:nvSpPr>
        <p:spPr/>
        <p:txBody>
          <a:bodyPr/>
          <a:lstStyle/>
          <a:p>
            <a:fld id="{43E4F506-AF94-4D18-9B0C-0F8591111BD5}" type="slidenum">
              <a:rPr lang="en-US" smtClean="0"/>
              <a:t>5</a:t>
            </a:fld>
            <a:endParaRPr lang="en-US"/>
          </a:p>
        </p:txBody>
      </p:sp>
    </p:spTree>
    <p:extLst>
      <p:ext uri="{BB962C8B-B14F-4D97-AF65-F5344CB8AC3E}">
        <p14:creationId xmlns:p14="http://schemas.microsoft.com/office/powerpoint/2010/main" val="400351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names. These are occupationally-related fatalities per IL OSHA determinations. Other determinations (worker’s compensation, pension, LODD benefits, other state laws) may have different criteria for classifying LODDs.</a:t>
            </a:r>
          </a:p>
        </p:txBody>
      </p:sp>
      <p:sp>
        <p:nvSpPr>
          <p:cNvPr id="4" name="Slide Number Placeholder 3"/>
          <p:cNvSpPr>
            <a:spLocks noGrp="1"/>
          </p:cNvSpPr>
          <p:nvPr>
            <p:ph type="sldNum" sz="quarter" idx="5"/>
          </p:nvPr>
        </p:nvSpPr>
        <p:spPr/>
        <p:txBody>
          <a:bodyPr/>
          <a:lstStyle/>
          <a:p>
            <a:fld id="{43E4F506-AF94-4D18-9B0C-0F8591111BD5}" type="slidenum">
              <a:rPr lang="en-US" smtClean="0"/>
              <a:t>6</a:t>
            </a:fld>
            <a:endParaRPr lang="en-US"/>
          </a:p>
        </p:txBody>
      </p:sp>
    </p:spTree>
    <p:extLst>
      <p:ext uri="{BB962C8B-B14F-4D97-AF65-F5344CB8AC3E}">
        <p14:creationId xmlns:p14="http://schemas.microsoft.com/office/powerpoint/2010/main" val="337790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OSHA asked this question and the assessment was largely no, the fire service has not learned lessons from past LODDs. No one was PUSHING them out. You could PULL from NIOSH, or articles, word of mouth, industry magazines, but you had to go look. IL OSHA is dedicated to PUSHING these lessons to you.</a:t>
            </a:r>
          </a:p>
        </p:txBody>
      </p:sp>
      <p:sp>
        <p:nvSpPr>
          <p:cNvPr id="4" name="Slide Number Placeholder 3"/>
          <p:cNvSpPr>
            <a:spLocks noGrp="1"/>
          </p:cNvSpPr>
          <p:nvPr>
            <p:ph type="sldNum" sz="quarter" idx="5"/>
          </p:nvPr>
        </p:nvSpPr>
        <p:spPr/>
        <p:txBody>
          <a:bodyPr/>
          <a:lstStyle/>
          <a:p>
            <a:fld id="{43E4F506-AF94-4D18-9B0C-0F8591111BD5}" type="slidenum">
              <a:rPr lang="en-US" smtClean="0"/>
              <a:t>7</a:t>
            </a:fld>
            <a:endParaRPr lang="en-US"/>
          </a:p>
        </p:txBody>
      </p:sp>
    </p:spTree>
    <p:extLst>
      <p:ext uri="{BB962C8B-B14F-4D97-AF65-F5344CB8AC3E}">
        <p14:creationId xmlns:p14="http://schemas.microsoft.com/office/powerpoint/2010/main" val="302736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 AND effective (strike the balance) is the goal. It is unreasonable to believe that we can eliminate all risks at an incident (the FD was called because the incident IS dangerous). However, we can reduce, control, and mitigate risks.</a:t>
            </a:r>
          </a:p>
        </p:txBody>
      </p:sp>
      <p:sp>
        <p:nvSpPr>
          <p:cNvPr id="4" name="Slide Number Placeholder 3"/>
          <p:cNvSpPr>
            <a:spLocks noGrp="1"/>
          </p:cNvSpPr>
          <p:nvPr>
            <p:ph type="sldNum" sz="quarter" idx="5"/>
          </p:nvPr>
        </p:nvSpPr>
        <p:spPr/>
        <p:txBody>
          <a:bodyPr/>
          <a:lstStyle/>
          <a:p>
            <a:fld id="{43E4F506-AF94-4D18-9B0C-0F8591111BD5}" type="slidenum">
              <a:rPr lang="en-US" smtClean="0"/>
              <a:t>8</a:t>
            </a:fld>
            <a:endParaRPr lang="en-US"/>
          </a:p>
        </p:txBody>
      </p:sp>
    </p:spTree>
    <p:extLst>
      <p:ext uri="{BB962C8B-B14F-4D97-AF65-F5344CB8AC3E}">
        <p14:creationId xmlns:p14="http://schemas.microsoft.com/office/powerpoint/2010/main" val="164514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FDs and FFs need to embrace a mindset focused on risks. Assess risks. Defend against those risks. And then continually do that throughout the incident.</a:t>
            </a:r>
          </a:p>
          <a:p>
            <a:r>
              <a:rPr lang="en-US" dirty="0"/>
              <a:t>FFs, especially when operating outside of direct supervision, must avoid getting so focused that they become 100% task-level oriented and become unaware of the changing risks and situation around them.</a:t>
            </a:r>
          </a:p>
          <a:p>
            <a:r>
              <a:rPr lang="en-US" dirty="0"/>
              <a:t>FFs must know what they are mentally and physically capable of doing and respect those limitations. Be realistic.</a:t>
            </a:r>
          </a:p>
          <a:p>
            <a:r>
              <a:rPr lang="en-US" dirty="0"/>
              <a:t>FFs must practice self-discipline and act within FD SOPs and the incident action plan.</a:t>
            </a:r>
          </a:p>
        </p:txBody>
      </p:sp>
      <p:sp>
        <p:nvSpPr>
          <p:cNvPr id="4" name="Slide Number Placeholder 3"/>
          <p:cNvSpPr>
            <a:spLocks noGrp="1"/>
          </p:cNvSpPr>
          <p:nvPr>
            <p:ph type="sldNum" sz="quarter" idx="5"/>
          </p:nvPr>
        </p:nvSpPr>
        <p:spPr/>
        <p:txBody>
          <a:bodyPr/>
          <a:lstStyle/>
          <a:p>
            <a:fld id="{43E4F506-AF94-4D18-9B0C-0F8591111BD5}" type="slidenum">
              <a:rPr lang="en-US" smtClean="0"/>
              <a:t>9</a:t>
            </a:fld>
            <a:endParaRPr lang="en-US"/>
          </a:p>
        </p:txBody>
      </p:sp>
    </p:spTree>
    <p:extLst>
      <p:ext uri="{BB962C8B-B14F-4D97-AF65-F5344CB8AC3E}">
        <p14:creationId xmlns:p14="http://schemas.microsoft.com/office/powerpoint/2010/main" val="231813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E6C6DF-1002-4E42-BB73-50F9136BC599}"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1878133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6C6DF-1002-4E42-BB73-50F9136BC599}"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146513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6C6DF-1002-4E42-BB73-50F9136BC599}"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255443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4631-1CE6-205F-72E6-9E066900304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6C3F86-7695-E227-1F6E-8A1BA1C3B89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3ADE8F-9B44-B83C-9427-586C138BA4B8}"/>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5" name="Footer Placeholder 4">
            <a:extLst>
              <a:ext uri="{FF2B5EF4-FFF2-40B4-BE49-F238E27FC236}">
                <a16:creationId xmlns:a16="http://schemas.microsoft.com/office/drawing/2014/main" id="{8ACD7E6E-EE9E-F6C6-F7CC-16B427090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27360-BC14-D7A2-CD59-DFAEFD9EC4FF}"/>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7650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5A24-61CC-0E3A-B4EF-B5200EA23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3817D-31BE-F90A-9465-576D80A1FB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0F692-8930-6E8B-F373-A7328B654472}"/>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5" name="Footer Placeholder 4">
            <a:extLst>
              <a:ext uri="{FF2B5EF4-FFF2-40B4-BE49-F238E27FC236}">
                <a16:creationId xmlns:a16="http://schemas.microsoft.com/office/drawing/2014/main" id="{2A3A5049-9E71-DC79-9C1E-AAA2E1885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F37AF-A2AD-8C41-4A7E-FEF30B63F64E}"/>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3914980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EECD-53DD-403C-08B5-FE509842CD8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45C2E-16A8-E618-CC7E-4579A378928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4A49F-E0AD-3EC9-4A3E-D0D7E8C80F34}"/>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5" name="Footer Placeholder 4">
            <a:extLst>
              <a:ext uri="{FF2B5EF4-FFF2-40B4-BE49-F238E27FC236}">
                <a16:creationId xmlns:a16="http://schemas.microsoft.com/office/drawing/2014/main" id="{DBD925DA-850B-0B40-E6FC-2951E5B09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BC7FA-74B2-C7DA-DADF-621C29B48CA6}"/>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579112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E131-4C87-34B8-96AC-A2E3DD57D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838CE5-723F-3B30-FF1B-7CD72D7D790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329153-D657-95FD-A382-56189214ECA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D778D-3D3B-8D93-4D6D-59CF76087D7E}"/>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6" name="Footer Placeholder 5">
            <a:extLst>
              <a:ext uri="{FF2B5EF4-FFF2-40B4-BE49-F238E27FC236}">
                <a16:creationId xmlns:a16="http://schemas.microsoft.com/office/drawing/2014/main" id="{14141D19-AC53-AAF9-EB21-3ABB2E2D9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3D03E-F9A3-B67D-39E6-537F63A734CE}"/>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3069929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E817-D5A0-BE54-30B4-168BE336AD0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99400-E7D1-B3F0-C620-6D26BAB0E07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A9BD5-E883-BB03-A88B-59BDA8CAA8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55B936-EADF-48FF-0109-5E061AB31C7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6A78D-E631-10B6-9110-C8A28D8604B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C15FCA-A5D9-A22C-A4C4-2997A0583D11}"/>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8" name="Footer Placeholder 7">
            <a:extLst>
              <a:ext uri="{FF2B5EF4-FFF2-40B4-BE49-F238E27FC236}">
                <a16:creationId xmlns:a16="http://schemas.microsoft.com/office/drawing/2014/main" id="{7D97E4D5-B9AC-407E-4BDC-D401EFB0F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0B809C-932A-72E1-BF2C-24EE277BFDCF}"/>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3047901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D3EC-5D40-AB9B-1156-5353EECA3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649160-AC9C-3437-9ACE-2ED13A585ACD}"/>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4" name="Footer Placeholder 3">
            <a:extLst>
              <a:ext uri="{FF2B5EF4-FFF2-40B4-BE49-F238E27FC236}">
                <a16:creationId xmlns:a16="http://schemas.microsoft.com/office/drawing/2014/main" id="{DF11C2D1-7439-64E9-FB96-C2AA987C3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1AC094-CBA9-C786-7BE4-15D263EFD9B3}"/>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3660430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7FAA4F-D6F0-17AE-A534-A8DBEF751A65}"/>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3" name="Footer Placeholder 2">
            <a:extLst>
              <a:ext uri="{FF2B5EF4-FFF2-40B4-BE49-F238E27FC236}">
                <a16:creationId xmlns:a16="http://schemas.microsoft.com/office/drawing/2014/main" id="{5269FA0E-024E-E79C-F867-160942D4AF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571670-8C84-7B4D-3DE2-88F4A50D0347}"/>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2882126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3073-AA83-299D-F55F-4E1427B119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F95E56-AE80-3E7F-4957-3E69E289B0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330D6F-2382-BCFE-0903-1E7FF08FCF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7130E-83D7-3AFE-A1BA-E95E4F1F983E}"/>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6" name="Footer Placeholder 5">
            <a:extLst>
              <a:ext uri="{FF2B5EF4-FFF2-40B4-BE49-F238E27FC236}">
                <a16:creationId xmlns:a16="http://schemas.microsoft.com/office/drawing/2014/main" id="{D6767138-7F34-BD2A-AB8A-F1169B6255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C29F8-6107-1E3E-729B-249CB46D86EC}"/>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425221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6C6DF-1002-4E42-BB73-50F9136BC599}"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495905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BE95-6157-F1B5-7854-570AD824B8D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6F8FC-98EB-3ABD-4015-C60220DF63D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941B11-F689-AAB3-2A9F-AD692E95199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B6850-D53B-E93D-B2E0-9BDAA5A43186}"/>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6" name="Footer Placeholder 5">
            <a:extLst>
              <a:ext uri="{FF2B5EF4-FFF2-40B4-BE49-F238E27FC236}">
                <a16:creationId xmlns:a16="http://schemas.microsoft.com/office/drawing/2014/main" id="{163D3D4E-BCB2-2D6E-B00E-B8CC3F23A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3E77B-F266-4327-2B2E-8EA3DA08A6A1}"/>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2195221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32AF-1D88-899C-67D0-49D909636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867B3E-DF9B-FF5B-619F-C6C52C20C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3A49D-D302-3698-5F4D-E66A2ECC76B1}"/>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5" name="Footer Placeholder 4">
            <a:extLst>
              <a:ext uri="{FF2B5EF4-FFF2-40B4-BE49-F238E27FC236}">
                <a16:creationId xmlns:a16="http://schemas.microsoft.com/office/drawing/2014/main" id="{5E81275C-500D-6275-6832-A2F697EE6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24C78-3F30-AA7B-7F8D-E4C5DECF915E}"/>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2783567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0160A-566C-E00A-1078-CA213164AAF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9862B8-82F8-FF1E-8A2C-B2A131D13F0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DBE2E-215F-96CA-B05A-BB77437722B1}"/>
              </a:ext>
            </a:extLst>
          </p:cNvPr>
          <p:cNvSpPr>
            <a:spLocks noGrp="1"/>
          </p:cNvSpPr>
          <p:nvPr>
            <p:ph type="dt" sz="half" idx="10"/>
          </p:nvPr>
        </p:nvSpPr>
        <p:spPr/>
        <p:txBody>
          <a:bodyPr/>
          <a:lstStyle/>
          <a:p>
            <a:fld id="{61099449-DAEC-42B1-8F7D-09A15B2382D5}" type="datetimeFigureOut">
              <a:rPr lang="en-US" smtClean="0"/>
              <a:t>9/3/2024</a:t>
            </a:fld>
            <a:endParaRPr lang="en-US"/>
          </a:p>
        </p:txBody>
      </p:sp>
      <p:sp>
        <p:nvSpPr>
          <p:cNvPr id="5" name="Footer Placeholder 4">
            <a:extLst>
              <a:ext uri="{FF2B5EF4-FFF2-40B4-BE49-F238E27FC236}">
                <a16:creationId xmlns:a16="http://schemas.microsoft.com/office/drawing/2014/main" id="{EC0AA4EB-E287-204C-3D1E-365463ABA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F5DB6-16BB-5D4A-363B-4B836EFC1B82}"/>
              </a:ext>
            </a:extLst>
          </p:cNvPr>
          <p:cNvSpPr>
            <a:spLocks noGrp="1"/>
          </p:cNvSpPr>
          <p:nvPr>
            <p:ph type="sldNum" sz="quarter" idx="12"/>
          </p:nvPr>
        </p:nvSpPr>
        <p:spPr/>
        <p:txBody>
          <a:bodyPr/>
          <a:lstStyle/>
          <a:p>
            <a:fld id="{F38B2BC8-D24B-4214-AF7A-C257AA1A1373}" type="slidenum">
              <a:rPr lang="en-US" smtClean="0"/>
              <a:t>‹#›</a:t>
            </a:fld>
            <a:endParaRPr lang="en-US"/>
          </a:p>
        </p:txBody>
      </p:sp>
    </p:spTree>
    <p:extLst>
      <p:ext uri="{BB962C8B-B14F-4D97-AF65-F5344CB8AC3E}">
        <p14:creationId xmlns:p14="http://schemas.microsoft.com/office/powerpoint/2010/main" val="262148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E6C6DF-1002-4E42-BB73-50F9136BC599}"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441933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E6C6DF-1002-4E42-BB73-50F9136BC599}"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3793445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E6C6DF-1002-4E42-BB73-50F9136BC599}"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36377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E6C6DF-1002-4E42-BB73-50F9136BC599}"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10350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6C6DF-1002-4E42-BB73-50F9136BC599}"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415516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6C6DF-1002-4E42-BB73-50F9136BC599}"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87816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E6C6DF-1002-4E42-BB73-50F9136BC599}"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AAED3-461F-4E2B-BDFF-884AFE33672D}" type="slidenum">
              <a:rPr lang="en-US" smtClean="0"/>
              <a:t>‹#›</a:t>
            </a:fld>
            <a:endParaRPr lang="en-US"/>
          </a:p>
        </p:txBody>
      </p:sp>
    </p:spTree>
    <p:extLst>
      <p:ext uri="{BB962C8B-B14F-4D97-AF65-F5344CB8AC3E}">
        <p14:creationId xmlns:p14="http://schemas.microsoft.com/office/powerpoint/2010/main" val="1477292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6C6DF-1002-4E42-BB73-50F9136BC599}" type="datetimeFigureOut">
              <a:rPr lang="en-US" smtClean="0"/>
              <a:t>9/3/2024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AAED3-461F-4E2B-BDFF-884AFE33672D}" type="slidenum">
              <a:rPr lang="en-US" smtClean="0"/>
              <a:t>‹#›</a:t>
            </a:fld>
            <a:endParaRPr lang="en-US"/>
          </a:p>
        </p:txBody>
      </p:sp>
    </p:spTree>
    <p:extLst>
      <p:ext uri="{BB962C8B-B14F-4D97-AF65-F5344CB8AC3E}">
        <p14:creationId xmlns:p14="http://schemas.microsoft.com/office/powerpoint/2010/main" val="3430083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2BADE9-304B-BEAA-AC76-2F8FE1DA9AE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6634F0-C2A5-7FD2-7352-3F1A701497E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422A2-E9F1-BDA3-4B92-4243AE0E29E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99449-DAEC-42B1-8F7D-09A15B2382D5}" type="datetimeFigureOut">
              <a:rPr lang="en-US" smtClean="0"/>
              <a:t>9/3/2024</a:t>
            </a:fld>
            <a:endParaRPr lang="en-US"/>
          </a:p>
        </p:txBody>
      </p:sp>
      <p:sp>
        <p:nvSpPr>
          <p:cNvPr id="5" name="Footer Placeholder 4">
            <a:extLst>
              <a:ext uri="{FF2B5EF4-FFF2-40B4-BE49-F238E27FC236}">
                <a16:creationId xmlns:a16="http://schemas.microsoft.com/office/drawing/2014/main" id="{7751F6E6-AAA8-5934-9439-D5747029734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95FB7A-930D-1396-41FA-791FDB27261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B2BC8-D24B-4214-AF7A-C257AA1A1373}" type="slidenum">
              <a:rPr lang="en-US" smtClean="0"/>
              <a:t>‹#›</a:t>
            </a:fld>
            <a:endParaRPr lang="en-US"/>
          </a:p>
        </p:txBody>
      </p:sp>
    </p:spTree>
    <p:extLst>
      <p:ext uri="{BB962C8B-B14F-4D97-AF65-F5344CB8AC3E}">
        <p14:creationId xmlns:p14="http://schemas.microsoft.com/office/powerpoint/2010/main" val="2007055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0DAE0-7F2E-479B-8F01-F590B6BF5C31}"/>
              </a:ext>
            </a:extLst>
          </p:cNvPr>
          <p:cNvSpPr/>
          <p:nvPr/>
        </p:nvSpPr>
        <p:spPr>
          <a:xfrm>
            <a:off x="228028" y="2783966"/>
            <a:ext cx="6050852" cy="1446550"/>
          </a:xfrm>
          <a:prstGeom prst="rect">
            <a:avLst/>
          </a:prstGeom>
        </p:spPr>
        <p:txBody>
          <a:bodyPr wrap="square">
            <a:spAutoFit/>
          </a:bodyPr>
          <a:lstStyle/>
          <a:p>
            <a:r>
              <a:rPr lang="en-US" sz="4400" b="1" dirty="0">
                <a:solidFill>
                  <a:schemeClr val="accent1">
                    <a:lumMod val="50000"/>
                  </a:schemeClr>
                </a:solidFill>
                <a:effectLst>
                  <a:outerShdw blurRad="38100" dist="38100" dir="2700000" algn="tl">
                    <a:srgbClr val="000000">
                      <a:alpha val="43137"/>
                    </a:srgbClr>
                  </a:outerShdw>
                </a:effectLst>
                <a:latin typeface="Franklin Gothic Book" panose="020B0503020102020204" pitchFamily="34" charset="0"/>
              </a:rPr>
              <a:t>Training for FDs:</a:t>
            </a:r>
          </a:p>
          <a:p>
            <a:r>
              <a:rPr lang="en-US" sz="4400" b="1" dirty="0">
                <a:solidFill>
                  <a:schemeClr val="accent1">
                    <a:lumMod val="50000"/>
                  </a:schemeClr>
                </a:solidFill>
                <a:effectLst>
                  <a:outerShdw blurRad="38100" dist="38100" dir="2700000" algn="tl">
                    <a:srgbClr val="000000">
                      <a:alpha val="43137"/>
                    </a:srgbClr>
                  </a:outerShdw>
                </a:effectLst>
                <a:latin typeface="Franklin Gothic Book" panose="020B0503020102020204" pitchFamily="34" charset="0"/>
              </a:rPr>
              <a:t>Defenses for Firefighters</a:t>
            </a:r>
          </a:p>
        </p:txBody>
      </p:sp>
      <p:sp>
        <p:nvSpPr>
          <p:cNvPr id="7" name="Rectangle 6">
            <a:extLst>
              <a:ext uri="{FF2B5EF4-FFF2-40B4-BE49-F238E27FC236}">
                <a16:creationId xmlns:a16="http://schemas.microsoft.com/office/drawing/2014/main" id="{03C3ADDA-3B9C-4311-BECA-7C889288A9CC}"/>
              </a:ext>
            </a:extLst>
          </p:cNvPr>
          <p:cNvSpPr/>
          <p:nvPr/>
        </p:nvSpPr>
        <p:spPr>
          <a:xfrm>
            <a:off x="1152679" y="5842337"/>
            <a:ext cx="7694714" cy="707886"/>
          </a:xfrm>
          <a:prstGeom prst="rect">
            <a:avLst/>
          </a:prstGeom>
        </p:spPr>
        <p:txBody>
          <a:bodyPr wrap="square">
            <a:spAutoFit/>
          </a:bodyPr>
          <a:lstStyle/>
          <a:p>
            <a:r>
              <a:rPr lang="en-US" sz="2000" dirty="0">
                <a:solidFill>
                  <a:schemeClr val="accent1">
                    <a:lumMod val="50000"/>
                  </a:schemeClr>
                </a:solidFill>
                <a:effectLst>
                  <a:outerShdw blurRad="38100" dist="38100" dir="2700000" algn="tl">
                    <a:srgbClr val="000000">
                      <a:alpha val="43137"/>
                    </a:srgbClr>
                  </a:outerShdw>
                </a:effectLst>
                <a:latin typeface="Franklin Gothic Book" panose="020B0503020102020204" pitchFamily="34" charset="0"/>
              </a:rPr>
              <a:t>Illinois Department of Labor</a:t>
            </a:r>
          </a:p>
          <a:p>
            <a:r>
              <a:rPr lang="en-US" sz="2000" dirty="0">
                <a:solidFill>
                  <a:schemeClr val="accent1">
                    <a:lumMod val="50000"/>
                  </a:schemeClr>
                </a:solidFill>
                <a:effectLst>
                  <a:outerShdw blurRad="38100" dist="38100" dir="2700000" algn="tl">
                    <a:srgbClr val="000000">
                      <a:alpha val="43137"/>
                    </a:srgbClr>
                  </a:outerShdw>
                </a:effectLst>
                <a:latin typeface="Franklin Gothic Book" panose="020B0503020102020204" pitchFamily="34" charset="0"/>
              </a:rPr>
              <a:t>Division of Occupational Safety and Health                                          V7</a:t>
            </a:r>
          </a:p>
        </p:txBody>
      </p:sp>
      <p:pic>
        <p:nvPicPr>
          <p:cNvPr id="4" name="Picture 3">
            <a:extLst>
              <a:ext uri="{FF2B5EF4-FFF2-40B4-BE49-F238E27FC236}">
                <a16:creationId xmlns:a16="http://schemas.microsoft.com/office/drawing/2014/main" id="{18A8F1B0-22F4-9EBA-7D07-8D2A9B872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9858" y="2313474"/>
            <a:ext cx="2387535" cy="2387535"/>
          </a:xfrm>
          <a:prstGeom prst="rect">
            <a:avLst/>
          </a:prstGeom>
        </p:spPr>
      </p:pic>
      <p:pic>
        <p:nvPicPr>
          <p:cNvPr id="3" name="Picture 2">
            <a:extLst>
              <a:ext uri="{FF2B5EF4-FFF2-40B4-BE49-F238E27FC236}">
                <a16:creationId xmlns:a16="http://schemas.microsoft.com/office/drawing/2014/main" id="{EDC68230-408D-5CF7-0A9D-5FB2D9C910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028" y="5733954"/>
            <a:ext cx="924651" cy="924651"/>
          </a:xfrm>
          <a:prstGeom prst="rect">
            <a:avLst/>
          </a:prstGeom>
        </p:spPr>
      </p:pic>
    </p:spTree>
    <p:extLst>
      <p:ext uri="{BB962C8B-B14F-4D97-AF65-F5344CB8AC3E}">
        <p14:creationId xmlns:p14="http://schemas.microsoft.com/office/powerpoint/2010/main" val="98265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DD0975-DFEA-F512-AEBD-5BDB60012E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1131" y="0"/>
            <a:ext cx="4562869" cy="685800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407981" y="2275829"/>
            <a:ext cx="4888232" cy="4351338"/>
          </a:xfrm>
        </p:spPr>
        <p:txBody>
          <a:bodyPr>
            <a:normAutofit/>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Drive to arrive alive.</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Seat belt. 100%.</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lang="en-US" sz="3600" dirty="0">
                <a:solidFill>
                  <a:prstClr val="white"/>
                </a:solidFill>
                <a:latin typeface="Franklin Gothic Book" panose="020B0503020102020204" pitchFamily="34" charset="0"/>
              </a:rPr>
              <a:t>Be visible to drivers when on foot.</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lang="en-US" sz="3600" dirty="0">
                <a:solidFill>
                  <a:prstClr val="white"/>
                </a:solidFill>
                <a:latin typeface="Franklin Gothic Book" panose="020B0503020102020204" pitchFamily="34" charset="0"/>
              </a:rPr>
              <a:t>Be aware of traffic.</a:t>
            </a: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TextBox 7">
            <a:extLst>
              <a:ext uri="{FF2B5EF4-FFF2-40B4-BE49-F238E27FC236}">
                <a16:creationId xmlns:a16="http://schemas.microsoft.com/office/drawing/2014/main" id="{6DF22B4A-78BC-9677-5817-01AAC55C06FE}"/>
              </a:ext>
            </a:extLst>
          </p:cNvPr>
          <p:cNvSpPr txBox="1"/>
          <p:nvPr/>
        </p:nvSpPr>
        <p:spPr>
          <a:xfrm>
            <a:off x="6388600" y="1350053"/>
            <a:ext cx="4839128" cy="523220"/>
          </a:xfrm>
          <a:prstGeom prst="rect">
            <a:avLst/>
          </a:prstGeom>
          <a:noFill/>
        </p:spPr>
        <p:txBody>
          <a:bodyPr wrap="square">
            <a:spAutoFit/>
          </a:bodyPr>
          <a:lstStyle/>
          <a:p>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STRUCK</a:t>
            </a:r>
            <a:endParaRPr lang="en-US" dirty="0"/>
          </a:p>
        </p:txBody>
      </p:sp>
      <p:sp>
        <p:nvSpPr>
          <p:cNvPr id="10" name="TextBox 9">
            <a:extLst>
              <a:ext uri="{FF2B5EF4-FFF2-40B4-BE49-F238E27FC236}">
                <a16:creationId xmlns:a16="http://schemas.microsoft.com/office/drawing/2014/main" id="{BB70F6C4-C412-8357-98BC-292A964E9528}"/>
              </a:ext>
            </a:extLst>
          </p:cNvPr>
          <p:cNvSpPr txBox="1"/>
          <p:nvPr/>
        </p:nvSpPr>
        <p:spPr>
          <a:xfrm>
            <a:off x="5131943" y="5690531"/>
            <a:ext cx="531173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INJURED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706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D264C6-6B22-E2A5-FF51-838F4F0790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460" y="0"/>
            <a:ext cx="4971540" cy="685800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33352" y="1690689"/>
            <a:ext cx="4146552" cy="4351338"/>
          </a:xfrm>
        </p:spPr>
        <p:txBody>
          <a:bodyPr>
            <a:normAutofit/>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Don’t enter a structure fire without a radio.</a:t>
            </a: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Perform radio check prior to entry.</a:t>
            </a: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10" name="TextBox 9">
            <a:extLst>
              <a:ext uri="{FF2B5EF4-FFF2-40B4-BE49-F238E27FC236}">
                <a16:creationId xmlns:a16="http://schemas.microsoft.com/office/drawing/2014/main" id="{B34E3C86-D4AA-5B2E-BF74-B8527BF33956}"/>
              </a:ext>
            </a:extLst>
          </p:cNvPr>
          <p:cNvSpPr txBox="1"/>
          <p:nvPr/>
        </p:nvSpPr>
        <p:spPr>
          <a:xfrm>
            <a:off x="4013200" y="766297"/>
            <a:ext cx="209042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LOST</a:t>
            </a:r>
          </a:p>
        </p:txBody>
      </p:sp>
      <p:sp>
        <p:nvSpPr>
          <p:cNvPr id="12" name="TextBox 11">
            <a:extLst>
              <a:ext uri="{FF2B5EF4-FFF2-40B4-BE49-F238E27FC236}">
                <a16:creationId xmlns:a16="http://schemas.microsoft.com/office/drawing/2014/main" id="{034A833A-75F3-8F8D-CA7E-BADC7C8F7221}"/>
              </a:ext>
            </a:extLst>
          </p:cNvPr>
          <p:cNvSpPr txBox="1"/>
          <p:nvPr/>
        </p:nvSpPr>
        <p:spPr>
          <a:xfrm>
            <a:off x="3754120" y="5902327"/>
            <a:ext cx="4699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TRAPPED</a:t>
            </a:r>
          </a:p>
        </p:txBody>
      </p:sp>
      <p:sp>
        <p:nvSpPr>
          <p:cNvPr id="14" name="TextBox 13">
            <a:extLst>
              <a:ext uri="{FF2B5EF4-FFF2-40B4-BE49-F238E27FC236}">
                <a16:creationId xmlns:a16="http://schemas.microsoft.com/office/drawing/2014/main" id="{7B0EC27A-026F-39C7-2ECC-54AAD7B78699}"/>
              </a:ext>
            </a:extLst>
          </p:cNvPr>
          <p:cNvSpPr txBox="1"/>
          <p:nvPr/>
        </p:nvSpPr>
        <p:spPr>
          <a:xfrm>
            <a:off x="4219960" y="4183390"/>
            <a:ext cx="4699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OUT OF AIR</a:t>
            </a:r>
          </a:p>
        </p:txBody>
      </p:sp>
    </p:spTree>
    <p:extLst>
      <p:ext uri="{BB962C8B-B14F-4D97-AF65-F5344CB8AC3E}">
        <p14:creationId xmlns:p14="http://schemas.microsoft.com/office/powerpoint/2010/main" val="1583089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D2D895-F711-0D11-0E16-049BB3784A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3401" y="1"/>
            <a:ext cx="3860599" cy="685800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33352" y="1690689"/>
            <a:ext cx="5091432" cy="4351338"/>
          </a:xfrm>
        </p:spPr>
        <p:txBody>
          <a:bodyPr>
            <a:normAutofit fontScale="92500" lnSpcReduction="10000"/>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Use your equipment.</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Know your equipment. </a:t>
            </a: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r>
              <a:rPr lang="en-US" sz="3600" dirty="0">
                <a:solidFill>
                  <a:prstClr val="white"/>
                </a:solidFill>
                <a:latin typeface="Franklin Gothic Book" panose="020B0503020102020204" pitchFamily="34" charset="0"/>
              </a:rPr>
              <a:t>    “Walk the walk.”</a:t>
            </a: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When asked to go “on air” during an IL OSHA inspection, 10-15% of firefighters FAIL.</a:t>
            </a: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4"/>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TextBox 7">
            <a:extLst>
              <a:ext uri="{FF2B5EF4-FFF2-40B4-BE49-F238E27FC236}">
                <a16:creationId xmlns:a16="http://schemas.microsoft.com/office/drawing/2014/main" id="{BD653D88-50BA-A81A-0F89-C61F36700EC0}"/>
              </a:ext>
            </a:extLst>
          </p:cNvPr>
          <p:cNvSpPr txBox="1"/>
          <p:nvPr/>
        </p:nvSpPr>
        <p:spPr>
          <a:xfrm>
            <a:off x="4443574" y="5388120"/>
            <a:ext cx="470042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 MALFUNCTION</a:t>
            </a:r>
          </a:p>
        </p:txBody>
      </p:sp>
      <p:sp>
        <p:nvSpPr>
          <p:cNvPr id="10" name="TextBox 9">
            <a:extLst>
              <a:ext uri="{FF2B5EF4-FFF2-40B4-BE49-F238E27FC236}">
                <a16:creationId xmlns:a16="http://schemas.microsoft.com/office/drawing/2014/main" id="{E92EC19D-3C0C-F4A7-F59D-DF7ECEA076D1}"/>
              </a:ext>
            </a:extLst>
          </p:cNvPr>
          <p:cNvSpPr txBox="1"/>
          <p:nvPr/>
        </p:nvSpPr>
        <p:spPr>
          <a:xfrm>
            <a:off x="4860475" y="647652"/>
            <a:ext cx="489563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ln w="22225">
                  <a:solidFill>
                    <a:srgbClr val="FF0000"/>
                  </a:solidFill>
                  <a:prstDash val="solid"/>
                </a:ln>
                <a:solidFill>
                  <a:prstClr val="white"/>
                </a:solidFill>
                <a:effectLst>
                  <a:glow rad="1562100">
                    <a:srgbClr val="FF0000">
                      <a:alpha val="56000"/>
                    </a:srgbClr>
                  </a:glow>
                </a:effectLst>
                <a:latin typeface="Calibri" panose="020F0502020204030204"/>
              </a:rPr>
              <a:t>OUT OF AIR</a:t>
            </a:r>
            <a:endPar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10D78B5-41CE-17F0-D07E-74DF70EDB4E2}"/>
              </a:ext>
            </a:extLst>
          </p:cNvPr>
          <p:cNvSpPr txBox="1"/>
          <p:nvPr/>
        </p:nvSpPr>
        <p:spPr>
          <a:xfrm>
            <a:off x="5534016" y="4052497"/>
            <a:ext cx="494700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 </a:t>
            </a:r>
            <a:r>
              <a:rPr lang="en-US" sz="2800" b="1" dirty="0">
                <a:ln w="22225">
                  <a:solidFill>
                    <a:srgbClr val="FF0000"/>
                  </a:solidFill>
                  <a:prstDash val="solid"/>
                </a:ln>
                <a:solidFill>
                  <a:prstClr val="white"/>
                </a:solidFill>
                <a:effectLst>
                  <a:glow rad="1562100">
                    <a:srgbClr val="FF0000">
                      <a:alpha val="56000"/>
                    </a:srgbClr>
                  </a:glow>
                </a:effectLst>
                <a:latin typeface="Calibri" panose="020F0502020204030204"/>
              </a:rPr>
              <a:t>BURNED</a:t>
            </a:r>
            <a:endPar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EC7DBFCE-7D4F-34B8-11B7-1944D2BA7190}"/>
              </a:ext>
            </a:extLst>
          </p:cNvPr>
          <p:cNvSpPr/>
          <p:nvPr/>
        </p:nvSpPr>
        <p:spPr>
          <a:xfrm rot="1056670">
            <a:off x="4473777" y="2263338"/>
            <a:ext cx="2779112" cy="171460"/>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4BEB14CD-C45B-5AAC-137C-771DD7EEB3FC}"/>
              </a:ext>
            </a:extLst>
          </p:cNvPr>
          <p:cNvSpPr/>
          <p:nvPr/>
        </p:nvSpPr>
        <p:spPr>
          <a:xfrm rot="2128168">
            <a:off x="4755939" y="2809065"/>
            <a:ext cx="1362241" cy="183770"/>
          </a:xfrm>
          <a:prstGeom prst="rightArrow">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03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87335-F38E-34DD-96B1-E39C5BECDE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4080" y="-9895"/>
            <a:ext cx="4439920" cy="6867895"/>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33353" y="1690689"/>
            <a:ext cx="4287063" cy="4351338"/>
          </a:xfrm>
        </p:spPr>
        <p:txBody>
          <a:bodyPr>
            <a:normAutofit fontScale="92500"/>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Enter as a team, stay together, exit as a team.</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Do not operate alone.</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lang="en-US" sz="3600" dirty="0">
                <a:solidFill>
                  <a:prstClr val="white"/>
                </a:solidFill>
                <a:latin typeface="Franklin Gothic Book" panose="020B0503020102020204" pitchFamily="34" charset="0"/>
              </a:rPr>
              <a:t>No exceptions?</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NO EXCEPTIONS!</a:t>
            </a: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TextBox 7">
            <a:extLst>
              <a:ext uri="{FF2B5EF4-FFF2-40B4-BE49-F238E27FC236}">
                <a16:creationId xmlns:a16="http://schemas.microsoft.com/office/drawing/2014/main" id="{598F0A86-34E1-1E83-8139-38D72C0A3492}"/>
              </a:ext>
            </a:extLst>
          </p:cNvPr>
          <p:cNvSpPr txBox="1"/>
          <p:nvPr/>
        </p:nvSpPr>
        <p:spPr>
          <a:xfrm>
            <a:off x="3569172" y="766297"/>
            <a:ext cx="4699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TRAPPED</a:t>
            </a:r>
          </a:p>
        </p:txBody>
      </p:sp>
      <p:sp>
        <p:nvSpPr>
          <p:cNvPr id="10" name="TextBox 9">
            <a:extLst>
              <a:ext uri="{FF2B5EF4-FFF2-40B4-BE49-F238E27FC236}">
                <a16:creationId xmlns:a16="http://schemas.microsoft.com/office/drawing/2014/main" id="{475E5644-1B56-C842-D962-380733F62FD4}"/>
              </a:ext>
            </a:extLst>
          </p:cNvPr>
          <p:cNvSpPr txBox="1"/>
          <p:nvPr/>
        </p:nvSpPr>
        <p:spPr>
          <a:xfrm>
            <a:off x="4572000" y="5336085"/>
            <a:ext cx="4699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MALFUNCTION</a:t>
            </a:r>
          </a:p>
        </p:txBody>
      </p:sp>
      <p:sp>
        <p:nvSpPr>
          <p:cNvPr id="12" name="TextBox 11">
            <a:extLst>
              <a:ext uri="{FF2B5EF4-FFF2-40B4-BE49-F238E27FC236}">
                <a16:creationId xmlns:a16="http://schemas.microsoft.com/office/drawing/2014/main" id="{8F7AAF75-D283-0B84-DC42-DF79E1985FB5}"/>
              </a:ext>
            </a:extLst>
          </p:cNvPr>
          <p:cNvSpPr txBox="1"/>
          <p:nvPr/>
        </p:nvSpPr>
        <p:spPr>
          <a:xfrm>
            <a:off x="5574828" y="2139875"/>
            <a:ext cx="470408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INJURED</a:t>
            </a:r>
          </a:p>
        </p:txBody>
      </p:sp>
    </p:spTree>
    <p:extLst>
      <p:ext uri="{BB962C8B-B14F-4D97-AF65-F5344CB8AC3E}">
        <p14:creationId xmlns:p14="http://schemas.microsoft.com/office/powerpoint/2010/main" val="400233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63832" y="2065710"/>
            <a:ext cx="7580632" cy="4060770"/>
          </a:xfrm>
        </p:spPr>
        <p:txBody>
          <a:bodyPr>
            <a:normAutofit fontScale="92500" lnSpcReduction="10000"/>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Give command critical info.</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“Command from team 3…”</a:t>
            </a:r>
          </a:p>
          <a:p>
            <a:pPr marL="905256" lvl="2" indent="0">
              <a:lnSpc>
                <a:spcPct val="100000"/>
              </a:lnSpc>
              <a:spcBef>
                <a:spcPct val="20000"/>
              </a:spcBef>
              <a:buClr>
                <a:srgbClr val="ED7D31"/>
              </a:buClr>
              <a:buSzPct val="90000"/>
              <a:buNone/>
              <a:defRPr/>
            </a:pPr>
            <a:r>
              <a:rPr lang="en-US" sz="3200" dirty="0">
                <a:solidFill>
                  <a:prstClr val="white"/>
                </a:solidFill>
                <a:latin typeface="Franklin Gothic Book" panose="020B0503020102020204" pitchFamily="34" charset="0"/>
              </a:rPr>
              <a:t>“…there is a basement.”</a:t>
            </a:r>
          </a:p>
          <a:p>
            <a:pPr marL="905256" lvl="2" indent="0">
              <a:lnSpc>
                <a:spcPct val="100000"/>
              </a:lnSpc>
              <a:spcBef>
                <a:spcPct val="20000"/>
              </a:spcBef>
              <a:buClr>
                <a:srgbClr val="ED7D31"/>
              </a:buClr>
              <a:buSzPct val="90000"/>
              <a:buNone/>
              <a:defRPr/>
            </a:pPr>
            <a:r>
              <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“…this is a hoarder house.”</a:t>
            </a:r>
          </a:p>
          <a:p>
            <a:pPr marL="905256" lvl="2" indent="0">
              <a:lnSpc>
                <a:spcPct val="100000"/>
              </a:lnSpc>
              <a:spcBef>
                <a:spcPct val="20000"/>
              </a:spcBef>
              <a:buClr>
                <a:srgbClr val="ED7D31"/>
              </a:buClr>
              <a:buSzPct val="90000"/>
              <a:buNone/>
              <a:defRPr/>
            </a:pPr>
            <a:r>
              <a:rPr lang="en-US" sz="3200" dirty="0">
                <a:solidFill>
                  <a:prstClr val="white"/>
                </a:solidFill>
                <a:latin typeface="Franklin Gothic Book" panose="020B0503020102020204" pitchFamily="34" charset="0"/>
              </a:rPr>
              <a:t>“…conditions are getting worse.”</a:t>
            </a:r>
          </a:p>
          <a:p>
            <a:pPr marL="905256" lvl="2" indent="0">
              <a:lnSpc>
                <a:spcPct val="100000"/>
              </a:lnSpc>
              <a:spcBef>
                <a:spcPct val="20000"/>
              </a:spcBef>
              <a:buClr>
                <a:srgbClr val="ED7D31"/>
              </a:buClr>
              <a:buSzPct val="90000"/>
              <a:buNone/>
              <a:defRPr/>
            </a:pPr>
            <a:r>
              <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“…electrical line down Charlie side.”</a:t>
            </a:r>
          </a:p>
          <a:p>
            <a:pPr marL="905256" lvl="2" indent="0">
              <a:lnSpc>
                <a:spcPct val="100000"/>
              </a:lnSpc>
              <a:spcBef>
                <a:spcPct val="20000"/>
              </a:spcBef>
              <a:buClr>
                <a:srgbClr val="ED7D31"/>
              </a:buClr>
              <a:buSzPct val="90000"/>
              <a:buNone/>
              <a:defRPr/>
            </a:pPr>
            <a:r>
              <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“…fire has extended into the attic.”</a:t>
            </a:r>
            <a:br>
              <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endPar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pic>
        <p:nvPicPr>
          <p:cNvPr id="5" name="Picture 4">
            <a:extLst>
              <a:ext uri="{FF2B5EF4-FFF2-40B4-BE49-F238E27FC236}">
                <a16:creationId xmlns:a16="http://schemas.microsoft.com/office/drawing/2014/main" id="{C5A80442-48DA-DA10-F182-F66D31C07B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1552" y="2070574"/>
            <a:ext cx="3030495" cy="3035487"/>
          </a:xfrm>
          <a:prstGeom prst="rect">
            <a:avLst/>
          </a:prstGeom>
        </p:spPr>
      </p:pic>
      <p:sp>
        <p:nvSpPr>
          <p:cNvPr id="11" name="TextBox 10">
            <a:extLst>
              <a:ext uri="{FF2B5EF4-FFF2-40B4-BE49-F238E27FC236}">
                <a16:creationId xmlns:a16="http://schemas.microsoft.com/office/drawing/2014/main" id="{8B37014C-7D51-8D11-7635-8BE2AB7C7CED}"/>
              </a:ext>
            </a:extLst>
          </p:cNvPr>
          <p:cNvSpPr txBox="1"/>
          <p:nvPr/>
        </p:nvSpPr>
        <p:spPr>
          <a:xfrm>
            <a:off x="6437777" y="5489588"/>
            <a:ext cx="308102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BURNED</a:t>
            </a:r>
          </a:p>
        </p:txBody>
      </p:sp>
      <p:pic>
        <p:nvPicPr>
          <p:cNvPr id="12" name="Picture 11">
            <a:extLst>
              <a:ext uri="{FF2B5EF4-FFF2-40B4-BE49-F238E27FC236}">
                <a16:creationId xmlns:a16="http://schemas.microsoft.com/office/drawing/2014/main" id="{C8803033-73AA-6B38-825B-D086A8794F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0239" y="-78212"/>
            <a:ext cx="5450296" cy="1798476"/>
          </a:xfrm>
          <a:prstGeom prst="rect">
            <a:avLst/>
          </a:prstGeom>
        </p:spPr>
      </p:pic>
      <p:sp>
        <p:nvSpPr>
          <p:cNvPr id="13" name="TextBox 12">
            <a:extLst>
              <a:ext uri="{FF2B5EF4-FFF2-40B4-BE49-F238E27FC236}">
                <a16:creationId xmlns:a16="http://schemas.microsoft.com/office/drawing/2014/main" id="{2747BB04-31A4-0820-DE55-6FB67FE0B92C}"/>
              </a:ext>
            </a:extLst>
          </p:cNvPr>
          <p:cNvSpPr txBox="1"/>
          <p:nvPr/>
        </p:nvSpPr>
        <p:spPr>
          <a:xfrm>
            <a:off x="3425538" y="1224305"/>
            <a:ext cx="48158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TRAPPED</a:t>
            </a:r>
          </a:p>
        </p:txBody>
      </p:sp>
    </p:spTree>
    <p:extLst>
      <p:ext uri="{BB962C8B-B14F-4D97-AF65-F5344CB8AC3E}">
        <p14:creationId xmlns:p14="http://schemas.microsoft.com/office/powerpoint/2010/main" val="106831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0BA4F-65AC-3E3B-5FDE-CDF28BA4B8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0640" y="-1149"/>
            <a:ext cx="4013115" cy="685915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0244" y="1933630"/>
            <a:ext cx="5110396" cy="4559244"/>
          </a:xfrm>
        </p:spPr>
        <p:txBody>
          <a:bodyPr>
            <a:normAutofit fontScale="92500"/>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Buildings FAIL, expect collapse.</a:t>
            </a:r>
          </a:p>
          <a:p>
            <a:pPr marL="1362456" lvl="2" indent="-457200">
              <a:lnSpc>
                <a:spcPct val="100000"/>
              </a:lnSpc>
              <a:spcBef>
                <a:spcPct val="20000"/>
              </a:spcBef>
              <a:buClr>
                <a:srgbClr val="ED7D31"/>
              </a:buClr>
              <a:buSzPct val="90000"/>
              <a:defRPr/>
            </a:pPr>
            <a:r>
              <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Partial vs. complete</a:t>
            </a:r>
          </a:p>
          <a:p>
            <a:pPr marL="1362456" lvl="2" indent="-457200">
              <a:lnSpc>
                <a:spcPct val="100000"/>
              </a:lnSpc>
              <a:spcBef>
                <a:spcPct val="20000"/>
              </a:spcBef>
              <a:buClr>
                <a:srgbClr val="ED7D31"/>
              </a:buClr>
              <a:buSzPct val="90000"/>
              <a:defRPr/>
            </a:pPr>
            <a:r>
              <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Identify </a:t>
            </a:r>
            <a:r>
              <a:rPr lang="en-US" sz="3200" dirty="0">
                <a:solidFill>
                  <a:prstClr val="white"/>
                </a:solidFill>
                <a:latin typeface="Franklin Gothic Book" panose="020B0503020102020204" pitchFamily="34" charset="0"/>
              </a:rPr>
              <a:t>basement</a:t>
            </a:r>
            <a:endParaRPr kumimoji="0" lang="en-US" sz="32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905256" lvl="1" indent="-457200">
              <a:lnSpc>
                <a:spcPct val="100000"/>
              </a:lnSpc>
              <a:spcBef>
                <a:spcPct val="20000"/>
              </a:spcBef>
              <a:buClr>
                <a:srgbClr val="ED7D31"/>
              </a:buClr>
              <a:buSzPct val="90000"/>
              <a:defRPr/>
            </a:pPr>
            <a:r>
              <a:rPr lang="en-US" sz="3600" noProof="0" dirty="0">
                <a:solidFill>
                  <a:prstClr val="white"/>
                </a:solidFill>
                <a:latin typeface="Franklin Gothic Book" panose="020B0503020102020204" pitchFamily="34" charset="0"/>
              </a:rPr>
              <a:t>Understand the building’s construction and how the fire is affecting it.</a:t>
            </a: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097620"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TextBox 7">
            <a:extLst>
              <a:ext uri="{FF2B5EF4-FFF2-40B4-BE49-F238E27FC236}">
                <a16:creationId xmlns:a16="http://schemas.microsoft.com/office/drawing/2014/main" id="{4346F221-A5C6-F01A-9609-8E8CA19C07C1}"/>
              </a:ext>
            </a:extLst>
          </p:cNvPr>
          <p:cNvSpPr txBox="1"/>
          <p:nvPr/>
        </p:nvSpPr>
        <p:spPr>
          <a:xfrm>
            <a:off x="4023361" y="735786"/>
            <a:ext cx="462788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STRUCK</a:t>
            </a:r>
          </a:p>
        </p:txBody>
      </p:sp>
      <p:sp>
        <p:nvSpPr>
          <p:cNvPr id="10" name="TextBox 9">
            <a:extLst>
              <a:ext uri="{FF2B5EF4-FFF2-40B4-BE49-F238E27FC236}">
                <a16:creationId xmlns:a16="http://schemas.microsoft.com/office/drawing/2014/main" id="{24038A32-252F-FED0-E4DC-81BE47DD4750}"/>
              </a:ext>
            </a:extLst>
          </p:cNvPr>
          <p:cNvSpPr txBox="1"/>
          <p:nvPr/>
        </p:nvSpPr>
        <p:spPr>
          <a:xfrm>
            <a:off x="5594266" y="5228335"/>
            <a:ext cx="2344419" cy="523220"/>
          </a:xfrm>
          <a:prstGeom prst="rect">
            <a:avLst/>
          </a:prstGeom>
          <a:noFill/>
        </p:spPr>
        <p:txBody>
          <a:bodyPr wrap="square">
            <a:spAutoFit/>
          </a:bodyPr>
          <a:lstStyle/>
          <a:p>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TRAPPED</a:t>
            </a:r>
            <a:endParaRPr lang="en-US" dirty="0"/>
          </a:p>
        </p:txBody>
      </p:sp>
      <p:sp>
        <p:nvSpPr>
          <p:cNvPr id="12" name="TextBox 11">
            <a:extLst>
              <a:ext uri="{FF2B5EF4-FFF2-40B4-BE49-F238E27FC236}">
                <a16:creationId xmlns:a16="http://schemas.microsoft.com/office/drawing/2014/main" id="{43EC5BA7-C62E-3BAA-DC8B-4DAC1C8A6F1D}"/>
              </a:ext>
            </a:extLst>
          </p:cNvPr>
          <p:cNvSpPr txBox="1"/>
          <p:nvPr/>
        </p:nvSpPr>
        <p:spPr>
          <a:xfrm>
            <a:off x="7401475" y="1629665"/>
            <a:ext cx="194818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w="22225">
                  <a:solidFill>
                    <a:srgbClr val="FF0000"/>
                  </a:solidFill>
                  <a:prstDash val="solid"/>
                </a:ln>
                <a:solidFill>
                  <a:prstClr val="white"/>
                </a:solidFill>
                <a:effectLst>
                  <a:glow rad="1562100">
                    <a:srgbClr val="FF0000">
                      <a:alpha val="56000"/>
                    </a:srgbClr>
                  </a:glow>
                </a:effectLst>
                <a:latin typeface="Calibri" panose="020F0502020204030204"/>
              </a:rPr>
              <a:t>BURNED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28AFED5-4D12-B0C3-A922-98A94E944274}"/>
              </a:ext>
            </a:extLst>
          </p:cNvPr>
          <p:cNvSpPr txBox="1"/>
          <p:nvPr/>
        </p:nvSpPr>
        <p:spPr>
          <a:xfrm>
            <a:off x="7734129" y="5519948"/>
            <a:ext cx="123444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w="22225">
                  <a:solidFill>
                    <a:srgbClr val="FF0000"/>
                  </a:solidFill>
                  <a:prstDash val="solid"/>
                </a:ln>
                <a:solidFill>
                  <a:prstClr val="white"/>
                </a:solidFill>
                <a:effectLst>
                  <a:glow rad="1562100">
                    <a:srgbClr val="FF0000">
                      <a:alpha val="56000"/>
                    </a:srgbClr>
                  </a:glow>
                </a:effectLst>
                <a:latin typeface="Calibri" panose="020F0502020204030204"/>
              </a:rPr>
              <a:t>LOST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983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FE7EC-BF4A-09E7-E5EB-A2A4434E68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
            <a:ext cx="4572000" cy="685800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365760" y="1821870"/>
            <a:ext cx="4937760" cy="4091250"/>
          </a:xfrm>
        </p:spPr>
        <p:txBody>
          <a:bodyPr>
            <a:normAutofit fontScale="85000" lnSpcReduction="10000"/>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Speak up if something doesn’t seem right.</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905256" lvl="1" indent="-457200">
              <a:lnSpc>
                <a:spcPct val="100000"/>
              </a:lnSpc>
              <a:spcBef>
                <a:spcPct val="20000"/>
              </a:spcBef>
              <a:buClr>
                <a:srgbClr val="ED7D31"/>
              </a:buClr>
              <a:buSzPct val="90000"/>
              <a:defRPr/>
            </a:pPr>
            <a:r>
              <a:rPr lang="en-US" sz="3600" dirty="0">
                <a:solidFill>
                  <a:prstClr val="white"/>
                </a:solidFill>
                <a:latin typeface="Franklin Gothic Book" panose="020B0503020102020204" pitchFamily="34" charset="0"/>
              </a:rPr>
              <a:t>Assertive escalation:</a:t>
            </a:r>
          </a:p>
          <a:p>
            <a:pPr marL="448056" lvl="1" indent="0">
              <a:lnSpc>
                <a:spcPct val="100000"/>
              </a:lnSpc>
              <a:spcBef>
                <a:spcPct val="20000"/>
              </a:spcBef>
              <a:buClr>
                <a:srgbClr val="ED7D31"/>
              </a:buClr>
              <a:buSzPct val="90000"/>
              <a:buNone/>
              <a:defRPr/>
            </a:pPr>
            <a:r>
              <a:rPr lang="en-US" sz="3600" dirty="0">
                <a:solidFill>
                  <a:prstClr val="white"/>
                </a:solidFill>
                <a:latin typeface="Franklin Gothic Book" panose="020B0503020102020204" pitchFamily="34" charset="0"/>
              </a:rPr>
              <a:t>    1. I’m concerned…</a:t>
            </a:r>
          </a:p>
          <a:p>
            <a:pPr marL="448056" lvl="1" indent="0">
              <a:lnSpc>
                <a:spcPct val="100000"/>
              </a:lnSpc>
              <a:spcBef>
                <a:spcPct val="20000"/>
              </a:spcBef>
              <a:buClr>
                <a:srgbClr val="ED7D31"/>
              </a:buClr>
              <a:buSzPct val="90000"/>
              <a:buNone/>
              <a:defRPr/>
            </a:pPr>
            <a:r>
              <a:rPr lang="en-US" sz="3600" dirty="0">
                <a:solidFill>
                  <a:prstClr val="white"/>
                </a:solidFill>
                <a:latin typeface="Franklin Gothic Book" panose="020B0503020102020204" pitchFamily="34" charset="0"/>
              </a:rPr>
              <a:t>    2. I’m uncomfortable…</a:t>
            </a:r>
          </a:p>
          <a:p>
            <a:pPr marL="448056" lvl="1" indent="0">
              <a:lnSpc>
                <a:spcPct val="100000"/>
              </a:lnSpc>
              <a:spcBef>
                <a:spcPct val="20000"/>
              </a:spcBef>
              <a:buClr>
                <a:srgbClr val="ED7D31"/>
              </a:buClr>
              <a:buSzPct val="90000"/>
              <a:buNone/>
              <a:defRPr/>
            </a:pPr>
            <a:r>
              <a:rPr lang="en-US" sz="3600" dirty="0">
                <a:solidFill>
                  <a:prstClr val="white"/>
                </a:solidFill>
                <a:latin typeface="Franklin Gothic Book" panose="020B0503020102020204" pitchFamily="34" charset="0"/>
              </a:rPr>
              <a:t>    3. This is unsafe…</a:t>
            </a: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TextBox 7">
            <a:extLst>
              <a:ext uri="{FF2B5EF4-FFF2-40B4-BE49-F238E27FC236}">
                <a16:creationId xmlns:a16="http://schemas.microsoft.com/office/drawing/2014/main" id="{1D46C7C4-7971-39D4-B50B-8A6E8844C153}"/>
              </a:ext>
            </a:extLst>
          </p:cNvPr>
          <p:cNvSpPr txBox="1"/>
          <p:nvPr/>
        </p:nvSpPr>
        <p:spPr>
          <a:xfrm>
            <a:off x="3310092" y="2674948"/>
            <a:ext cx="48158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STRUCK</a:t>
            </a:r>
          </a:p>
        </p:txBody>
      </p:sp>
      <p:sp>
        <p:nvSpPr>
          <p:cNvPr id="10" name="TextBox 9">
            <a:extLst>
              <a:ext uri="{FF2B5EF4-FFF2-40B4-BE49-F238E27FC236}">
                <a16:creationId xmlns:a16="http://schemas.microsoft.com/office/drawing/2014/main" id="{3AE99FFE-3EC2-DB64-C77F-D5EF3328EEF1}"/>
              </a:ext>
            </a:extLst>
          </p:cNvPr>
          <p:cNvSpPr txBox="1"/>
          <p:nvPr/>
        </p:nvSpPr>
        <p:spPr>
          <a:xfrm>
            <a:off x="5590068" y="4386859"/>
            <a:ext cx="48158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TRAPPED</a:t>
            </a:r>
          </a:p>
        </p:txBody>
      </p:sp>
      <p:sp>
        <p:nvSpPr>
          <p:cNvPr id="12" name="TextBox 11">
            <a:extLst>
              <a:ext uri="{FF2B5EF4-FFF2-40B4-BE49-F238E27FC236}">
                <a16:creationId xmlns:a16="http://schemas.microsoft.com/office/drawing/2014/main" id="{B3C3DFEE-0C73-55B8-B3DD-FD43AD250E03}"/>
              </a:ext>
            </a:extLst>
          </p:cNvPr>
          <p:cNvSpPr txBox="1"/>
          <p:nvPr/>
        </p:nvSpPr>
        <p:spPr>
          <a:xfrm>
            <a:off x="3064510" y="5658725"/>
            <a:ext cx="54508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SHOCKED</a:t>
            </a:r>
          </a:p>
        </p:txBody>
      </p:sp>
      <p:sp>
        <p:nvSpPr>
          <p:cNvPr id="15" name="TextBox 14">
            <a:extLst>
              <a:ext uri="{FF2B5EF4-FFF2-40B4-BE49-F238E27FC236}">
                <a16:creationId xmlns:a16="http://schemas.microsoft.com/office/drawing/2014/main" id="{05FD4095-D15B-D705-6D43-5734B8F2DA75}"/>
              </a:ext>
            </a:extLst>
          </p:cNvPr>
          <p:cNvSpPr txBox="1"/>
          <p:nvPr/>
        </p:nvSpPr>
        <p:spPr>
          <a:xfrm>
            <a:off x="5895340" y="1068439"/>
            <a:ext cx="308102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BURNED</a:t>
            </a:r>
          </a:p>
        </p:txBody>
      </p:sp>
    </p:spTree>
    <p:extLst>
      <p:ext uri="{BB962C8B-B14F-4D97-AF65-F5344CB8AC3E}">
        <p14:creationId xmlns:p14="http://schemas.microsoft.com/office/powerpoint/2010/main" val="1698940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51BE77-0C47-3B25-E21F-26E2BA47A3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6641" y="-4878"/>
            <a:ext cx="4277360" cy="6862878"/>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Defenses</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63832" y="2065710"/>
            <a:ext cx="4146552" cy="3551871"/>
          </a:xfrm>
        </p:spPr>
        <p:txBody>
          <a:bodyPr>
            <a:normAutofit/>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Say your name when calling MAYDAY, repeat until command confirms.</a:t>
            </a: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TextBox 7">
            <a:extLst>
              <a:ext uri="{FF2B5EF4-FFF2-40B4-BE49-F238E27FC236}">
                <a16:creationId xmlns:a16="http://schemas.microsoft.com/office/drawing/2014/main" id="{070F551B-C7D1-F646-FB05-4888D20EC78E}"/>
              </a:ext>
            </a:extLst>
          </p:cNvPr>
          <p:cNvSpPr txBox="1"/>
          <p:nvPr/>
        </p:nvSpPr>
        <p:spPr>
          <a:xfrm>
            <a:off x="5313682" y="766297"/>
            <a:ext cx="47142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LOST</a:t>
            </a:r>
          </a:p>
        </p:txBody>
      </p:sp>
      <p:sp>
        <p:nvSpPr>
          <p:cNvPr id="10" name="TextBox 9">
            <a:extLst>
              <a:ext uri="{FF2B5EF4-FFF2-40B4-BE49-F238E27FC236}">
                <a16:creationId xmlns:a16="http://schemas.microsoft.com/office/drawing/2014/main" id="{856BD64D-E63D-9E61-8E8F-A57950C80409}"/>
              </a:ext>
            </a:extLst>
          </p:cNvPr>
          <p:cNvSpPr txBox="1"/>
          <p:nvPr/>
        </p:nvSpPr>
        <p:spPr>
          <a:xfrm>
            <a:off x="3982720" y="5427990"/>
            <a:ext cx="47142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TRAPPED</a:t>
            </a:r>
          </a:p>
        </p:txBody>
      </p:sp>
    </p:spTree>
    <p:extLst>
      <p:ext uri="{BB962C8B-B14F-4D97-AF65-F5344CB8AC3E}">
        <p14:creationId xmlns:p14="http://schemas.microsoft.com/office/powerpoint/2010/main" val="395312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88A48-09DE-02FE-441C-268F28829F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219855"/>
            <a:ext cx="9144000" cy="3638145"/>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Attend Training</a:t>
            </a: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9" name="TextBox 8">
            <a:extLst>
              <a:ext uri="{FF2B5EF4-FFF2-40B4-BE49-F238E27FC236}">
                <a16:creationId xmlns:a16="http://schemas.microsoft.com/office/drawing/2014/main" id="{2B430A25-FF0A-E389-A02A-8EE8EDDD621E}"/>
              </a:ext>
            </a:extLst>
          </p:cNvPr>
          <p:cNvSpPr txBox="1"/>
          <p:nvPr/>
        </p:nvSpPr>
        <p:spPr>
          <a:xfrm>
            <a:off x="203200" y="1484807"/>
            <a:ext cx="8515350" cy="1077218"/>
          </a:xfrm>
          <a:prstGeom prst="rect">
            <a:avLst/>
          </a:prstGeom>
          <a:noFill/>
        </p:spPr>
        <p:txBody>
          <a:bodyPr wrap="square">
            <a:spAutoFit/>
          </a:bodyPr>
          <a:lstStyle/>
          <a:p>
            <a:pPr marL="292608" marR="0" lvl="1" indent="0" algn="ctr" defTabSz="914400" rtl="0" eaLnBrk="1" fontAlgn="auto" latinLnBrk="0" hangingPunct="1">
              <a:lnSpc>
                <a:spcPct val="100000"/>
              </a:lnSpc>
              <a:spcBef>
                <a:spcPct val="20000"/>
              </a:spcBef>
              <a:spcAft>
                <a:spcPts val="0"/>
              </a:spcAft>
              <a:buClr>
                <a:srgbClr val="ED7D31"/>
              </a:buClr>
              <a:buSzPct val="85000"/>
              <a:buFont typeface="Arial" panose="020B0604020202020204" pitchFamily="34" charset="0"/>
              <a:buNone/>
              <a:tabLst/>
              <a:defRPr/>
            </a:pPr>
            <a:r>
              <a:rPr kumimoji="0" lang="en-US" sz="32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We do not rise to the level of our expectations. We fall to the level of our training.</a:t>
            </a:r>
          </a:p>
        </p:txBody>
      </p:sp>
      <p:sp>
        <p:nvSpPr>
          <p:cNvPr id="11" name="TextBox 10">
            <a:extLst>
              <a:ext uri="{FF2B5EF4-FFF2-40B4-BE49-F238E27FC236}">
                <a16:creationId xmlns:a16="http://schemas.microsoft.com/office/drawing/2014/main" id="{F01F4F14-9F0C-57D7-D846-3F050E8F6BBF}"/>
              </a:ext>
            </a:extLst>
          </p:cNvPr>
          <p:cNvSpPr txBox="1"/>
          <p:nvPr/>
        </p:nvSpPr>
        <p:spPr>
          <a:xfrm>
            <a:off x="3897630" y="2532094"/>
            <a:ext cx="4617720" cy="369332"/>
          </a:xfrm>
          <a:prstGeom prst="rect">
            <a:avLst/>
          </a:prstGeom>
          <a:noFill/>
        </p:spPr>
        <p:txBody>
          <a:bodyPr wrap="square">
            <a:spAutoFit/>
          </a:bodyPr>
          <a:lstStyle/>
          <a:p>
            <a:pPr marL="292608" marR="0" lvl="1" indent="0" algn="r" defTabSz="914400" rtl="0" eaLnBrk="1" fontAlgn="auto" latinLnBrk="0" hangingPunct="1">
              <a:lnSpc>
                <a:spcPct val="100000"/>
              </a:lnSpc>
              <a:spcBef>
                <a:spcPct val="20000"/>
              </a:spcBef>
              <a:spcAft>
                <a:spcPts val="0"/>
              </a:spcAft>
              <a:buClr>
                <a:srgbClr val="ED7D31"/>
              </a:buClr>
              <a:buSzPct val="8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anose="020B0604020202020204" pitchFamily="34" charset="0"/>
              </a:rPr>
              <a:t>-Archilochus, Greek Soldier, 650 BC</a:t>
            </a:r>
          </a:p>
        </p:txBody>
      </p:sp>
      <p:sp>
        <p:nvSpPr>
          <p:cNvPr id="14" name="TextBox 13">
            <a:extLst>
              <a:ext uri="{FF2B5EF4-FFF2-40B4-BE49-F238E27FC236}">
                <a16:creationId xmlns:a16="http://schemas.microsoft.com/office/drawing/2014/main" id="{EF4CED2D-1C6B-4BAF-276B-C78F92BCC2CE}"/>
              </a:ext>
            </a:extLst>
          </p:cNvPr>
          <p:cNvSpPr txBox="1"/>
          <p:nvPr/>
        </p:nvSpPr>
        <p:spPr>
          <a:xfrm>
            <a:off x="2237198" y="3583362"/>
            <a:ext cx="466960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RISKS</a:t>
            </a:r>
          </a:p>
        </p:txBody>
      </p:sp>
      <p:sp>
        <p:nvSpPr>
          <p:cNvPr id="16" name="TextBox 15">
            <a:extLst>
              <a:ext uri="{FF2B5EF4-FFF2-40B4-BE49-F238E27FC236}">
                <a16:creationId xmlns:a16="http://schemas.microsoft.com/office/drawing/2014/main" id="{4B8E3548-F693-CB9E-60AA-6BD833DE7525}"/>
              </a:ext>
            </a:extLst>
          </p:cNvPr>
          <p:cNvSpPr txBox="1"/>
          <p:nvPr/>
        </p:nvSpPr>
        <p:spPr>
          <a:xfrm>
            <a:off x="3826618" y="3279438"/>
            <a:ext cx="149076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22225">
                  <a:solidFill>
                    <a:srgbClr val="FF0000"/>
                  </a:solidFill>
                  <a:prstDash val="solid"/>
                </a:ln>
                <a:solidFill>
                  <a:prstClr val="white"/>
                </a:solidFill>
                <a:effectLst/>
                <a:uLnTx/>
                <a:uFillTx/>
                <a:latin typeface="Calibri" panose="020F0502020204030204"/>
                <a:ea typeface="+mn-ea"/>
                <a:cs typeface="+mn-cs"/>
              </a:rPr>
              <a:t>ASSESS</a:t>
            </a:r>
          </a:p>
        </p:txBody>
      </p:sp>
      <p:sp>
        <p:nvSpPr>
          <p:cNvPr id="18" name="TextBox 17">
            <a:extLst>
              <a:ext uri="{FF2B5EF4-FFF2-40B4-BE49-F238E27FC236}">
                <a16:creationId xmlns:a16="http://schemas.microsoft.com/office/drawing/2014/main" id="{28C83122-E66C-3B27-FD08-EF3CF7EF9878}"/>
              </a:ext>
            </a:extLst>
          </p:cNvPr>
          <p:cNvSpPr txBox="1"/>
          <p:nvPr/>
        </p:nvSpPr>
        <p:spPr>
          <a:xfrm>
            <a:off x="2242390" y="4082896"/>
            <a:ext cx="466441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1" dirty="0">
                <a:ln w="22225">
                  <a:solidFill>
                    <a:srgbClr val="FF0000"/>
                  </a:solidFill>
                  <a:prstDash val="solid"/>
                </a:ln>
                <a:solidFill>
                  <a:prstClr val="white"/>
                </a:solidFill>
                <a:latin typeface="Calibri" panose="020F0502020204030204"/>
              </a:rPr>
              <a:t>DEFEND</a:t>
            </a:r>
            <a:endParaRPr kumimoji="0" lang="en-US" sz="2400" b="1" i="1" u="none" strike="noStrike" kern="1200" cap="none" spc="0" normalizeH="0" baseline="0" noProof="0" dirty="0">
              <a:ln w="22225">
                <a:solidFill>
                  <a:srgbClr val="FF0000"/>
                </a:solidFill>
                <a:prstDash val="solid"/>
              </a:ln>
              <a:solidFill>
                <a:prstClr val="white"/>
              </a:solidFill>
              <a:effectLst/>
              <a:uLnTx/>
              <a:uFillTx/>
              <a:latin typeface="Calibri" panose="020F0502020204030204"/>
              <a:ea typeface="+mn-ea"/>
              <a:cs typeface="+mn-cs"/>
            </a:endParaRPr>
          </a:p>
        </p:txBody>
      </p:sp>
      <p:sp>
        <p:nvSpPr>
          <p:cNvPr id="19" name="Arrow: Curved Left 18">
            <a:extLst>
              <a:ext uri="{FF2B5EF4-FFF2-40B4-BE49-F238E27FC236}">
                <a16:creationId xmlns:a16="http://schemas.microsoft.com/office/drawing/2014/main" id="{93C49E8C-50F7-3D19-AC0D-77E11E375344}"/>
              </a:ext>
            </a:extLst>
          </p:cNvPr>
          <p:cNvSpPr/>
          <p:nvPr/>
        </p:nvSpPr>
        <p:spPr>
          <a:xfrm>
            <a:off x="5095753" y="3442923"/>
            <a:ext cx="443257" cy="969933"/>
          </a:xfrm>
          <a:prstGeom prst="curvedLef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Curved Left 19">
            <a:extLst>
              <a:ext uri="{FF2B5EF4-FFF2-40B4-BE49-F238E27FC236}">
                <a16:creationId xmlns:a16="http://schemas.microsoft.com/office/drawing/2014/main" id="{26A20D8C-299F-B33B-EC0B-1B2FDC0EC380}"/>
              </a:ext>
            </a:extLst>
          </p:cNvPr>
          <p:cNvSpPr/>
          <p:nvPr/>
        </p:nvSpPr>
        <p:spPr>
          <a:xfrm rot="10800000">
            <a:off x="3602394" y="3400960"/>
            <a:ext cx="443257" cy="969933"/>
          </a:xfrm>
          <a:prstGeom prst="curvedLef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6882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A6CFBD-8C9E-261A-0B0C-4CCC462421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881" y="-5612"/>
            <a:ext cx="5151120" cy="6863612"/>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a:xfrm>
            <a:off x="1005841" y="324486"/>
            <a:ext cx="2824480" cy="5913754"/>
          </a:xfrm>
        </p:spPr>
        <p:txBody>
          <a:bodyPr>
            <a:normAutofit/>
          </a:bodyPr>
          <a:lstStyle/>
          <a:p>
            <a: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Keep.</a:t>
            </a: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Your.</a:t>
            </a: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Gear.</a:t>
            </a: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Clean.</a:t>
            </a:r>
            <a:endParaRPr lang="en-US" dirty="0">
              <a:solidFill>
                <a:schemeClr val="bg1"/>
              </a:solidFill>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407981" y="2098675"/>
            <a:ext cx="4888232" cy="4351338"/>
          </a:xfrm>
        </p:spPr>
        <p:txBody>
          <a:bodyPr>
            <a:normAutofit/>
          </a:bodyPr>
          <a:lstStyle/>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pic>
        <p:nvPicPr>
          <p:cNvPr id="7" name="Picture 6">
            <a:extLst>
              <a:ext uri="{FF2B5EF4-FFF2-40B4-BE49-F238E27FC236}">
                <a16:creationId xmlns:a16="http://schemas.microsoft.com/office/drawing/2014/main" id="{0ECB9826-42D1-7717-A631-83EE295B05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5208" y="1883772"/>
            <a:ext cx="3273836" cy="3084843"/>
          </a:xfrm>
          <a:prstGeom prst="rect">
            <a:avLst/>
          </a:prstGeom>
        </p:spPr>
      </p:pic>
      <p:sp>
        <p:nvSpPr>
          <p:cNvPr id="9" name="TextBox 8">
            <a:extLst>
              <a:ext uri="{FF2B5EF4-FFF2-40B4-BE49-F238E27FC236}">
                <a16:creationId xmlns:a16="http://schemas.microsoft.com/office/drawing/2014/main" id="{BACB65C8-915F-E5DA-BA66-BD5A0FEB7530}"/>
              </a:ext>
            </a:extLst>
          </p:cNvPr>
          <p:cNvSpPr txBox="1"/>
          <p:nvPr/>
        </p:nvSpPr>
        <p:spPr>
          <a:xfrm>
            <a:off x="5293574" y="5271023"/>
            <a:ext cx="483912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ILLNESS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1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669C1B-CD18-145A-ED29-D0BAD1DA5A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Tree>
    <p:extLst>
      <p:ext uri="{BB962C8B-B14F-4D97-AF65-F5344CB8AC3E}">
        <p14:creationId xmlns:p14="http://schemas.microsoft.com/office/powerpoint/2010/main" val="2775522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C2CF8-F146-B993-97DE-820A44C9BA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5396" y="0"/>
            <a:ext cx="6728604" cy="685800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a:xfrm>
            <a:off x="342031" y="3429000"/>
            <a:ext cx="2824480" cy="3352800"/>
          </a:xfrm>
        </p:spPr>
        <p:txBody>
          <a:bodyPr>
            <a:normAutofit fontScale="90000"/>
          </a:bodyPr>
          <a:lstStyle/>
          <a:p>
            <a: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Get fit.</a:t>
            </a: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Stay fit.</a:t>
            </a: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11" name="TextBox 10">
            <a:extLst>
              <a:ext uri="{FF2B5EF4-FFF2-40B4-BE49-F238E27FC236}">
                <a16:creationId xmlns:a16="http://schemas.microsoft.com/office/drawing/2014/main" id="{728AF870-2B7F-6A5A-771F-32357BF29662}"/>
              </a:ext>
            </a:extLst>
          </p:cNvPr>
          <p:cNvSpPr txBox="1"/>
          <p:nvPr/>
        </p:nvSpPr>
        <p:spPr>
          <a:xfrm>
            <a:off x="4649056" y="5105400"/>
            <a:ext cx="46336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ILLNESS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077B9F1-1472-CD24-A9AD-FE4BFD04A8C0}"/>
              </a:ext>
            </a:extLst>
          </p:cNvPr>
          <p:cNvSpPr txBox="1"/>
          <p:nvPr/>
        </p:nvSpPr>
        <p:spPr>
          <a:xfrm>
            <a:off x="6449602" y="1490990"/>
            <a:ext cx="463878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FF0000"/>
                  </a:solidFill>
                  <a:prstDash val="solid"/>
                </a:ln>
                <a:solidFill>
                  <a:prstClr val="white"/>
                </a:solidFill>
                <a:effectLst>
                  <a:glow rad="1562100">
                    <a:srgbClr val="FF0000">
                      <a:alpha val="56000"/>
                    </a:srgbClr>
                  </a:glow>
                </a:effectLst>
                <a:uLnTx/>
                <a:uFillTx/>
                <a:latin typeface="Calibri" panose="020F0502020204030204"/>
                <a:ea typeface="+mn-ea"/>
                <a:cs typeface="+mn-cs"/>
              </a:rPr>
              <a:t>INJURY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963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EB144-417B-D937-64FA-D0F07FEBFE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0240" y="-3777"/>
            <a:ext cx="4683760" cy="6861777"/>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a:xfrm>
            <a:off x="408070" y="1895377"/>
            <a:ext cx="4052170" cy="3352800"/>
          </a:xfrm>
        </p:spPr>
        <p:txBody>
          <a:bodyPr>
            <a:noAutofit/>
          </a:bodyPr>
          <a:lstStyle/>
          <a:p>
            <a:r>
              <a:rPr kumimoji="0" lang="en-US" sz="400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Safety is the ability to have a bad day and walk away from it.</a:t>
            </a:r>
            <a:br>
              <a:rPr kumimoji="0" lang="en-US" sz="400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00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00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00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00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00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br>
              <a:rPr kumimoji="0" lang="en-US" sz="400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endParaRPr lang="en-US" sz="4000"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5" name="Rectangle 4">
            <a:extLst>
              <a:ext uri="{FF2B5EF4-FFF2-40B4-BE49-F238E27FC236}">
                <a16:creationId xmlns:a16="http://schemas.microsoft.com/office/drawing/2014/main" id="{C351B2C0-B2F9-50CD-F3FB-74C84323DA81}"/>
              </a:ext>
            </a:extLst>
          </p:cNvPr>
          <p:cNvSpPr/>
          <p:nvPr/>
        </p:nvSpPr>
        <p:spPr>
          <a:xfrm>
            <a:off x="1223493" y="3011612"/>
            <a:ext cx="1921359" cy="800219"/>
          </a:xfrm>
          <a:prstGeom prst="rect">
            <a:avLst/>
          </a:prstGeom>
          <a:noFill/>
        </p:spPr>
        <p:txBody>
          <a:bodyPr wrap="none" lIns="91440" tIns="45720" rIns="91440" bIns="45720">
            <a:spAutoFit/>
          </a:bodyPr>
          <a:lstStyle/>
          <a:p>
            <a:pPr algn="ctr"/>
            <a:r>
              <a:rPr lang="en-US" sz="4600" b="1" i="1" cap="none" spc="0" dirty="0">
                <a:ln w="22225">
                  <a:solidFill>
                    <a:srgbClr val="FF0000"/>
                  </a:solidFill>
                  <a:prstDash val="solid"/>
                </a:ln>
                <a:solidFill>
                  <a:schemeClr val="bg1"/>
                </a:solidFill>
                <a:effectLst/>
              </a:rPr>
              <a:t>ASSESS</a:t>
            </a:r>
          </a:p>
        </p:txBody>
      </p:sp>
      <p:sp>
        <p:nvSpPr>
          <p:cNvPr id="7" name="Rectangle 6">
            <a:extLst>
              <a:ext uri="{FF2B5EF4-FFF2-40B4-BE49-F238E27FC236}">
                <a16:creationId xmlns:a16="http://schemas.microsoft.com/office/drawing/2014/main" id="{13180E5F-0DF1-BF6D-6CCD-C4EA8F57B3D9}"/>
              </a:ext>
            </a:extLst>
          </p:cNvPr>
          <p:cNvSpPr/>
          <p:nvPr/>
        </p:nvSpPr>
        <p:spPr>
          <a:xfrm>
            <a:off x="1067553" y="4109617"/>
            <a:ext cx="2233240" cy="1154162"/>
          </a:xfrm>
          <a:prstGeom prst="rect">
            <a:avLst/>
          </a:prstGeom>
          <a:noFill/>
        </p:spPr>
        <p:txBody>
          <a:bodyPr wrap="none" lIns="91440" tIns="45720" rIns="91440" bIns="45720">
            <a:spAutoFit/>
          </a:bodyPr>
          <a:lstStyle/>
          <a:p>
            <a:pPr algn="ctr"/>
            <a:r>
              <a:rPr lang="en-US" sz="6900" b="1" cap="none" spc="0" dirty="0">
                <a:ln w="22225">
                  <a:solidFill>
                    <a:srgbClr val="FF0000"/>
                  </a:solidFill>
                  <a:prstDash val="solid"/>
                </a:ln>
                <a:solidFill>
                  <a:schemeClr val="bg1"/>
                </a:solidFill>
                <a:effectLst>
                  <a:glow rad="1562100">
                    <a:srgbClr val="FF0000">
                      <a:alpha val="56000"/>
                    </a:srgbClr>
                  </a:glow>
                </a:effectLst>
              </a:rPr>
              <a:t>RISKS</a:t>
            </a:r>
          </a:p>
        </p:txBody>
      </p:sp>
      <p:sp>
        <p:nvSpPr>
          <p:cNvPr id="8" name="TextBox 7">
            <a:extLst>
              <a:ext uri="{FF2B5EF4-FFF2-40B4-BE49-F238E27FC236}">
                <a16:creationId xmlns:a16="http://schemas.microsoft.com/office/drawing/2014/main" id="{B0919797-D31A-05EB-ECD0-F8670C65139D}"/>
              </a:ext>
            </a:extLst>
          </p:cNvPr>
          <p:cNvSpPr txBox="1"/>
          <p:nvPr/>
        </p:nvSpPr>
        <p:spPr>
          <a:xfrm>
            <a:off x="-218667" y="5565338"/>
            <a:ext cx="480568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00" b="1" i="1" u="none" strike="noStrike" kern="1200" cap="none" spc="0" normalizeH="0" baseline="0" noProof="0" dirty="0">
                <a:ln w="22225">
                  <a:solidFill>
                    <a:srgbClr val="FF0000"/>
                  </a:solidFill>
                  <a:prstDash val="solid"/>
                </a:ln>
                <a:solidFill>
                  <a:prstClr val="white"/>
                </a:solidFill>
                <a:effectLst/>
                <a:uLnTx/>
                <a:uFillTx/>
                <a:latin typeface="Calibri" panose="020F0502020204030204"/>
                <a:ea typeface="+mn-ea"/>
                <a:cs typeface="+mn-cs"/>
              </a:rPr>
              <a:t>DEFEND</a:t>
            </a:r>
          </a:p>
        </p:txBody>
      </p:sp>
      <p:sp>
        <p:nvSpPr>
          <p:cNvPr id="9" name="Arrow: Curved Left 8">
            <a:extLst>
              <a:ext uri="{FF2B5EF4-FFF2-40B4-BE49-F238E27FC236}">
                <a16:creationId xmlns:a16="http://schemas.microsoft.com/office/drawing/2014/main" id="{89147909-8D8F-28FD-4231-64C15C20CBCF}"/>
              </a:ext>
            </a:extLst>
          </p:cNvPr>
          <p:cNvSpPr/>
          <p:nvPr/>
        </p:nvSpPr>
        <p:spPr>
          <a:xfrm>
            <a:off x="3300791" y="3251820"/>
            <a:ext cx="988249" cy="2994867"/>
          </a:xfrm>
          <a:prstGeom prst="curvedLef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Arrow: Curved Left 9">
            <a:extLst>
              <a:ext uri="{FF2B5EF4-FFF2-40B4-BE49-F238E27FC236}">
                <a16:creationId xmlns:a16="http://schemas.microsoft.com/office/drawing/2014/main" id="{84EF9644-C3FA-5CEF-D297-EA0CC2689EAC}"/>
              </a:ext>
            </a:extLst>
          </p:cNvPr>
          <p:cNvSpPr/>
          <p:nvPr/>
        </p:nvSpPr>
        <p:spPr>
          <a:xfrm rot="10800000">
            <a:off x="90252" y="3163254"/>
            <a:ext cx="977301" cy="2915920"/>
          </a:xfrm>
          <a:prstGeom prst="curvedLef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806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C3ADDA-3B9C-4311-BECA-7C889288A9CC}"/>
              </a:ext>
            </a:extLst>
          </p:cNvPr>
          <p:cNvSpPr/>
          <p:nvPr/>
        </p:nvSpPr>
        <p:spPr>
          <a:xfrm>
            <a:off x="-232304" y="3359127"/>
            <a:ext cx="497702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osha.Illinois.gov/fire</a:t>
            </a:r>
          </a:p>
        </p:txBody>
      </p:sp>
      <p:sp>
        <p:nvSpPr>
          <p:cNvPr id="3" name="TextBox 2">
            <a:extLst>
              <a:ext uri="{FF2B5EF4-FFF2-40B4-BE49-F238E27FC236}">
                <a16:creationId xmlns:a16="http://schemas.microsoft.com/office/drawing/2014/main" id="{59B0AF91-3D41-4DB0-A60C-4F526063B323}"/>
              </a:ext>
            </a:extLst>
          </p:cNvPr>
          <p:cNvSpPr txBox="1"/>
          <p:nvPr/>
        </p:nvSpPr>
        <p:spPr>
          <a:xfrm>
            <a:off x="207275" y="6545377"/>
            <a:ext cx="872945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 23(g) State and Local Government Plan is funded by a federal grant which constitutes fifty percent of the overall budget.  Fifty percent is financed by State funds.</a:t>
            </a:r>
          </a:p>
        </p:txBody>
      </p:sp>
      <p:pic>
        <p:nvPicPr>
          <p:cNvPr id="2" name="Picture 1">
            <a:extLst>
              <a:ext uri="{FF2B5EF4-FFF2-40B4-BE49-F238E27FC236}">
                <a16:creationId xmlns:a16="http://schemas.microsoft.com/office/drawing/2014/main" id="{2CB635DE-DF2C-7088-7872-C9A384BDCD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530" y="903095"/>
            <a:ext cx="2383743" cy="2383743"/>
          </a:xfrm>
          <a:prstGeom prst="rect">
            <a:avLst/>
          </a:prstGeom>
        </p:spPr>
      </p:pic>
      <p:pic>
        <p:nvPicPr>
          <p:cNvPr id="5" name="Picture 4">
            <a:extLst>
              <a:ext uri="{FF2B5EF4-FFF2-40B4-BE49-F238E27FC236}">
                <a16:creationId xmlns:a16="http://schemas.microsoft.com/office/drawing/2014/main" id="{50F716EA-44DF-5BD7-2A2F-47324EA184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3855" y="321728"/>
            <a:ext cx="4582144" cy="6079072"/>
          </a:xfrm>
          <a:prstGeom prst="rect">
            <a:avLst/>
          </a:prstGeom>
        </p:spPr>
      </p:pic>
      <p:pic>
        <p:nvPicPr>
          <p:cNvPr id="8" name="Picture 7">
            <a:extLst>
              <a:ext uri="{FF2B5EF4-FFF2-40B4-BE49-F238E27FC236}">
                <a16:creationId xmlns:a16="http://schemas.microsoft.com/office/drawing/2014/main" id="{59353518-924B-5669-F285-5A6DD530BD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6230" y="4015433"/>
            <a:ext cx="1873604" cy="1887798"/>
          </a:xfrm>
          <a:prstGeom prst="rect">
            <a:avLst/>
          </a:prstGeom>
        </p:spPr>
      </p:pic>
      <p:sp>
        <p:nvSpPr>
          <p:cNvPr id="9" name="Arrow: Right 8">
            <a:extLst>
              <a:ext uri="{FF2B5EF4-FFF2-40B4-BE49-F238E27FC236}">
                <a16:creationId xmlns:a16="http://schemas.microsoft.com/office/drawing/2014/main" id="{EA0D6826-DF31-1BB4-A0F4-01BB18A19918}"/>
              </a:ext>
            </a:extLst>
          </p:cNvPr>
          <p:cNvSpPr/>
          <p:nvPr/>
        </p:nvSpPr>
        <p:spPr>
          <a:xfrm>
            <a:off x="3308273" y="4647604"/>
            <a:ext cx="983601" cy="461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45685F-710A-DE26-6E10-A73332372D4A}"/>
              </a:ext>
            </a:extLst>
          </p:cNvPr>
          <p:cNvSpPr txBox="1"/>
          <p:nvPr/>
        </p:nvSpPr>
        <p:spPr>
          <a:xfrm>
            <a:off x="-1097020" y="234433"/>
            <a:ext cx="670645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w="22225">
                  <a:solidFill>
                    <a:srgbClr val="ED7D31"/>
                  </a:solidFill>
                  <a:prstDash val="solid"/>
                </a:ln>
                <a:solidFill>
                  <a:prstClr val="white"/>
                </a:solidFill>
                <a:effectLst/>
                <a:uLnTx/>
                <a:uFillTx/>
                <a:latin typeface="Calibri" panose="020F0502020204030204"/>
                <a:ea typeface="+mn-ea"/>
                <a:cs typeface="+mn-cs"/>
              </a:rPr>
              <a:t>STRIKE THE BALANCE</a:t>
            </a:r>
          </a:p>
        </p:txBody>
      </p:sp>
      <p:sp>
        <p:nvSpPr>
          <p:cNvPr id="13" name="TextBox 12">
            <a:extLst>
              <a:ext uri="{FF2B5EF4-FFF2-40B4-BE49-F238E27FC236}">
                <a16:creationId xmlns:a16="http://schemas.microsoft.com/office/drawing/2014/main" id="{5F507EAD-2220-42C3-B309-1A1D5704E5AA}"/>
              </a:ext>
            </a:extLst>
          </p:cNvPr>
          <p:cNvSpPr txBox="1"/>
          <p:nvPr/>
        </p:nvSpPr>
        <p:spPr>
          <a:xfrm>
            <a:off x="167176" y="5993471"/>
            <a:ext cx="395171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DOL.Safety@Illinois.gov</a:t>
            </a:r>
          </a:p>
        </p:txBody>
      </p:sp>
    </p:spTree>
    <p:extLst>
      <p:ext uri="{BB962C8B-B14F-4D97-AF65-F5344CB8AC3E}">
        <p14:creationId xmlns:p14="http://schemas.microsoft.com/office/powerpoint/2010/main" val="347877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2B1BA-C8EE-07D7-E1D9-C70AEDD02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10" name="Rectangle 9">
            <a:extLst>
              <a:ext uri="{FF2B5EF4-FFF2-40B4-BE49-F238E27FC236}">
                <a16:creationId xmlns:a16="http://schemas.microsoft.com/office/drawing/2014/main" id="{FA6EA15B-2743-6012-75CF-CEFE190FEC4E}"/>
              </a:ext>
            </a:extLst>
          </p:cNvPr>
          <p:cNvSpPr/>
          <p:nvPr/>
        </p:nvSpPr>
        <p:spPr>
          <a:xfrm rot="1778301">
            <a:off x="2606778" y="833734"/>
            <a:ext cx="96372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US</a:t>
            </a:r>
          </a:p>
        </p:txBody>
      </p:sp>
      <p:sp>
        <p:nvSpPr>
          <p:cNvPr id="12" name="TextBox 11">
            <a:extLst>
              <a:ext uri="{FF2B5EF4-FFF2-40B4-BE49-F238E27FC236}">
                <a16:creationId xmlns:a16="http://schemas.microsoft.com/office/drawing/2014/main" id="{FA5A9791-E174-797B-F924-6ED262E1FC6A}"/>
              </a:ext>
            </a:extLst>
          </p:cNvPr>
          <p:cNvSpPr txBox="1"/>
          <p:nvPr/>
        </p:nvSpPr>
        <p:spPr>
          <a:xfrm rot="19565624">
            <a:off x="5175057" y="1003011"/>
            <a:ext cx="2004446" cy="584775"/>
          </a:xfrm>
          <a:prstGeom prst="rect">
            <a:avLst/>
          </a:prstGeom>
          <a:noFill/>
        </p:spPr>
        <p:txBody>
          <a:bodyPr wrap="square">
            <a:spAutoFit/>
          </a:bodyPr>
          <a:lstStyle/>
          <a:p>
            <a:r>
              <a:rPr kumimoji="0" lang="en-US" sz="3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THEM</a:t>
            </a:r>
            <a:endParaRPr lang="en-US" sz="3200" dirty="0"/>
          </a:p>
        </p:txBody>
      </p:sp>
      <p:pic>
        <p:nvPicPr>
          <p:cNvPr id="13" name="Picture 12">
            <a:extLst>
              <a:ext uri="{FF2B5EF4-FFF2-40B4-BE49-F238E27FC236}">
                <a16:creationId xmlns:a16="http://schemas.microsoft.com/office/drawing/2014/main" id="{2EBEDCF1-A920-E18A-AEC1-3355BBA027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7181" y="385200"/>
            <a:ext cx="4349638" cy="4098541"/>
          </a:xfrm>
          <a:prstGeom prst="rect">
            <a:avLst/>
          </a:prstGeom>
        </p:spPr>
      </p:pic>
    </p:spTree>
    <p:extLst>
      <p:ext uri="{BB962C8B-B14F-4D97-AF65-F5344CB8AC3E}">
        <p14:creationId xmlns:p14="http://schemas.microsoft.com/office/powerpoint/2010/main" val="2111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20986-36A6-9E6D-0758-0C17AA71B3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69848"/>
            <a:ext cx="9144000" cy="7927848"/>
          </a:xfrm>
          <a:prstGeom prst="rect">
            <a:avLst/>
          </a:prstGeom>
        </p:spPr>
      </p:pic>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5" name="Rectangle 4">
            <a:extLst>
              <a:ext uri="{FF2B5EF4-FFF2-40B4-BE49-F238E27FC236}">
                <a16:creationId xmlns:a16="http://schemas.microsoft.com/office/drawing/2014/main" id="{E6D221DC-AA6D-2F34-E400-92F35CAF2841}"/>
              </a:ext>
            </a:extLst>
          </p:cNvPr>
          <p:cNvSpPr/>
          <p:nvPr/>
        </p:nvSpPr>
        <p:spPr>
          <a:xfrm>
            <a:off x="785610" y="357699"/>
            <a:ext cx="7572779" cy="1107996"/>
          </a:xfrm>
          <a:prstGeom prst="rect">
            <a:avLst/>
          </a:prstGeom>
          <a:noFill/>
        </p:spPr>
        <p:txBody>
          <a:bodyPr wrap="none" lIns="91440" tIns="45720" rIns="91440" bIns="45720">
            <a:spAutoFit/>
          </a:bodyPr>
          <a:lstStyle/>
          <a:p>
            <a:pPr algn="ctr"/>
            <a:r>
              <a:rPr lang="en-US" sz="6600" b="1" i="1" cap="none" spc="0" dirty="0">
                <a:ln w="22225">
                  <a:solidFill>
                    <a:schemeClr val="accent2"/>
                  </a:solidFill>
                  <a:prstDash val="solid"/>
                </a:ln>
                <a:solidFill>
                  <a:schemeClr val="bg1"/>
                </a:solidFill>
                <a:effectLst/>
              </a:rPr>
              <a:t>STRIKE THE BALANCE</a:t>
            </a:r>
          </a:p>
        </p:txBody>
      </p:sp>
      <p:sp>
        <p:nvSpPr>
          <p:cNvPr id="8" name="TextBox 7">
            <a:extLst>
              <a:ext uri="{FF2B5EF4-FFF2-40B4-BE49-F238E27FC236}">
                <a16:creationId xmlns:a16="http://schemas.microsoft.com/office/drawing/2014/main" id="{4CA25CEF-4BD1-05BF-1C58-14B871980E9E}"/>
              </a:ext>
            </a:extLst>
          </p:cNvPr>
          <p:cNvSpPr txBox="1"/>
          <p:nvPr/>
        </p:nvSpPr>
        <p:spPr>
          <a:xfrm>
            <a:off x="51730" y="4247385"/>
            <a:ext cx="4669604" cy="1323439"/>
          </a:xfrm>
          <a:prstGeom prst="rect">
            <a:avLst/>
          </a:prstGeom>
          <a:noFill/>
          <a:effectLst>
            <a:glow rad="127000">
              <a:srgbClr val="FFC000"/>
            </a:glow>
          </a:effectLst>
          <a:scene3d>
            <a:camera prst="perspectiveContrastingLeftFacing" fov="5700000">
              <a:rot lat="21000000" lon="1200000" rev="600000"/>
            </a:camera>
            <a:lightRig rig="threePt" dir="t"/>
          </a:scene3d>
          <a:sp3d/>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ln w="22225">
                  <a:solidFill>
                    <a:srgbClr val="ED7D31"/>
                  </a:solidFill>
                  <a:prstDash val="solid"/>
                </a:ln>
                <a:solidFill>
                  <a:prstClr val="white"/>
                </a:solidFill>
                <a:latin typeface="Calibri" panose="020F0502020204030204"/>
              </a:rPr>
              <a:t>FIREFIGHTER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ln w="22225">
                  <a:solidFill>
                    <a:srgbClr val="ED7D31"/>
                  </a:solidFill>
                  <a:prstDash val="solid"/>
                </a:ln>
                <a:solidFill>
                  <a:prstClr val="white"/>
                </a:solidFill>
                <a:latin typeface="Calibri" panose="020F0502020204030204"/>
              </a:rPr>
              <a:t>SAFETY</a:t>
            </a:r>
            <a:endParaRPr kumimoji="0" lang="en-US" sz="4000" b="1" u="none" strike="noStrike" kern="1200" cap="none" spc="0" normalizeH="0" baseline="0" noProof="0" dirty="0">
              <a:ln w="22225">
                <a:solidFill>
                  <a:srgbClr val="ED7D31"/>
                </a:solidFill>
                <a:prstDash val="solid"/>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973025D-F364-025D-57B5-F90471AFBE09}"/>
              </a:ext>
            </a:extLst>
          </p:cNvPr>
          <p:cNvSpPr txBox="1"/>
          <p:nvPr/>
        </p:nvSpPr>
        <p:spPr>
          <a:xfrm>
            <a:off x="4875805" y="3176962"/>
            <a:ext cx="4669604" cy="1323439"/>
          </a:xfrm>
          <a:prstGeom prst="rect">
            <a:avLst/>
          </a:prstGeom>
          <a:noFill/>
          <a:scene3d>
            <a:camera prst="perspectiveHeroicExtremeLeftFacing" fov="0">
              <a:rot lat="1066572" lon="20372084" rev="327016"/>
            </a:camera>
            <a:lightRig rig="threePt" dir="t"/>
          </a:scene3d>
          <a:sp3d/>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a:ea typeface="+mn-ea"/>
                <a:cs typeface="+mn-cs"/>
              </a:rPr>
              <a:t>OPERATIONAL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ln w="22225">
                  <a:solidFill>
                    <a:srgbClr val="ED7D31"/>
                  </a:solidFill>
                  <a:prstDash val="solid"/>
                </a:ln>
                <a:solidFill>
                  <a:prstClr val="white"/>
                </a:solidFill>
                <a:latin typeface="Calibri" panose="020F0502020204030204"/>
              </a:rPr>
              <a:t>EFFECTIVENESS</a:t>
            </a:r>
            <a:endParaRPr kumimoji="0" lang="en-US" sz="40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4DA28-A9FD-37E5-8568-7C6FB8827A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75201" y="9013"/>
            <a:ext cx="4368800" cy="6848987"/>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Bottom Line</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628650" y="1825625"/>
            <a:ext cx="4146552" cy="4876732"/>
          </a:xfrm>
        </p:spPr>
        <p:txBody>
          <a:bodyPr>
            <a:normAutofit fontScale="25000" lnSpcReduction="20000"/>
          </a:bodyPr>
          <a:lstStyle/>
          <a:p>
            <a:pPr marL="0" indent="0">
              <a:lnSpc>
                <a:spcPct val="100000"/>
              </a:lnSpc>
              <a:spcBef>
                <a:spcPct val="20000"/>
              </a:spcBef>
              <a:buClr>
                <a:srgbClr val="ED7D31"/>
              </a:buClr>
              <a:buSzPct val="90000"/>
              <a:buNone/>
              <a:defRPr/>
            </a:pPr>
            <a:r>
              <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rPr>
              <a:t>You are legally required to work safely.</a:t>
            </a: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endParaRPr>
          </a:p>
          <a:p>
            <a:pPr marL="0" indent="-9144">
              <a:lnSpc>
                <a:spcPct val="100000"/>
              </a:lnSpc>
              <a:spcBef>
                <a:spcPct val="20000"/>
              </a:spcBef>
              <a:buClr>
                <a:srgbClr val="ED7D31"/>
              </a:buClr>
              <a:buSzPct val="90000"/>
              <a:buNone/>
              <a:defRPr/>
            </a:pPr>
            <a:r>
              <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rPr>
              <a:t>IL OSHA has identified lessons from LODDs.</a:t>
            </a: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endParaRPr>
          </a:p>
          <a:p>
            <a:pPr marL="0" indent="-9144">
              <a:lnSpc>
                <a:spcPct val="100000"/>
              </a:lnSpc>
              <a:spcBef>
                <a:spcPct val="20000"/>
              </a:spcBef>
              <a:buClr>
                <a:srgbClr val="ED7D31"/>
              </a:buClr>
              <a:buSzPct val="90000"/>
              <a:buNone/>
              <a:defRPr/>
            </a:pPr>
            <a:r>
              <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rPr>
              <a:t>Learn &amp; apply these lessons.</a:t>
            </a:r>
          </a:p>
          <a:p>
            <a:pPr marL="0" indent="-9144">
              <a:lnSpc>
                <a:spcPct val="100000"/>
              </a:lnSpc>
              <a:spcBef>
                <a:spcPct val="20000"/>
              </a:spcBef>
              <a:buClr>
                <a:srgbClr val="ED7D31"/>
              </a:buClr>
              <a:buSzPct val="90000"/>
              <a:buNone/>
              <a:defRPr/>
            </a:pPr>
            <a:endParaRPr lang="en-US" sz="12800" dirty="0">
              <a:solidFill>
                <a:prstClr val="white"/>
              </a:solidFill>
              <a:latin typeface="Franklin Gothic Book" panose="020B0503020102020204" pitchFamily="34" charset="0"/>
            </a:endParaRPr>
          </a:p>
          <a:p>
            <a:pPr marL="0" indent="-9144">
              <a:lnSpc>
                <a:spcPct val="100000"/>
              </a:lnSpc>
              <a:spcBef>
                <a:spcPct val="20000"/>
              </a:spcBef>
              <a:buClr>
                <a:srgbClr val="ED7D31"/>
              </a:buClr>
              <a:buSzPct val="90000"/>
              <a:buNone/>
              <a:defRPr/>
            </a:pPr>
            <a:r>
              <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rPr>
              <a:t>Strike the balance.</a:t>
            </a: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128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6"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Tree>
    <p:extLst>
      <p:ext uri="{BB962C8B-B14F-4D97-AF65-F5344CB8AC3E}">
        <p14:creationId xmlns:p14="http://schemas.microsoft.com/office/powerpoint/2010/main" val="313741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BBCFE7D-B804-2B8F-5A80-459E459F8F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2" cy="6858000"/>
          </a:xfrm>
          <a:prstGeom prst="rect">
            <a:avLst/>
          </a:prstGeom>
        </p:spPr>
      </p:pic>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430682" y="6396335"/>
            <a:ext cx="2526528" cy="461665"/>
          </a:xfrm>
        </p:spPr>
        <p:txBody>
          <a:bodyPr>
            <a:normAutofit fontScale="92500" lnSpcReduction="20000"/>
          </a:bodyPr>
          <a:lstStyle/>
          <a:p>
            <a:pPr marL="0" indent="-9144">
              <a:lnSpc>
                <a:spcPct val="100000"/>
              </a:lnSpc>
              <a:spcBef>
                <a:spcPct val="20000"/>
              </a:spcBef>
              <a:buClr>
                <a:srgbClr val="ED7D31"/>
              </a:buClr>
              <a:buSzPct val="90000"/>
              <a:buNone/>
              <a:defRPr/>
            </a:pPr>
            <a:r>
              <a:rPr kumimoji="0" lang="en-US" sz="1400" i="0" u="none" strike="noStrike" kern="1200" cap="none" spc="0" normalizeH="0" baseline="0" noProof="0" dirty="0">
                <a:ln>
                  <a:noFill/>
                </a:ln>
                <a:effectLst/>
                <a:uLnTx/>
                <a:uFillTx/>
                <a:latin typeface="Franklin Gothic Book" panose="020B0503020102020204" pitchFamily="34" charset="0"/>
              </a:rPr>
              <a:t>*Excludes COVID-19 and off </a:t>
            </a:r>
          </a:p>
          <a:p>
            <a:pPr marL="0" indent="-9144">
              <a:lnSpc>
                <a:spcPct val="100000"/>
              </a:lnSpc>
              <a:spcBef>
                <a:spcPct val="20000"/>
              </a:spcBef>
              <a:buClr>
                <a:srgbClr val="ED7D31"/>
              </a:buClr>
              <a:buSzPct val="90000"/>
              <a:buNone/>
              <a:defRPr/>
            </a:pPr>
            <a:r>
              <a:rPr kumimoji="0" lang="en-US" sz="1400" i="0" u="none" strike="noStrike" kern="1200" cap="none" spc="0" normalizeH="0" baseline="0" noProof="0" dirty="0">
                <a:ln>
                  <a:noFill/>
                </a:ln>
                <a:effectLst/>
                <a:uLnTx/>
                <a:uFillTx/>
                <a:latin typeface="Franklin Gothic Book" panose="020B0503020102020204" pitchFamily="34" charset="0"/>
              </a:rPr>
              <a:t>  scene cardiac/illness</a:t>
            </a:r>
          </a:p>
          <a:p>
            <a:pPr marL="0" indent="-9144">
              <a:lnSpc>
                <a:spcPct val="100000"/>
              </a:lnSpc>
              <a:spcBef>
                <a:spcPct val="20000"/>
              </a:spcBef>
              <a:buClr>
                <a:srgbClr val="ED7D31"/>
              </a:buClr>
              <a:buSzPct val="90000"/>
              <a:buNone/>
              <a:defRPr/>
            </a:pPr>
            <a:endParaRPr kumimoji="0" lang="en-US" sz="16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61" name="TextBox 60">
            <a:extLst>
              <a:ext uri="{FF2B5EF4-FFF2-40B4-BE49-F238E27FC236}">
                <a16:creationId xmlns:a16="http://schemas.microsoft.com/office/drawing/2014/main" id="{476E5D57-4DAB-72CF-0683-853B33F9E540}"/>
              </a:ext>
            </a:extLst>
          </p:cNvPr>
          <p:cNvSpPr txBox="1"/>
          <p:nvPr/>
        </p:nvSpPr>
        <p:spPr>
          <a:xfrm>
            <a:off x="20360" y="133082"/>
            <a:ext cx="3837562" cy="6494085"/>
          </a:xfrm>
          <a:prstGeom prst="rect">
            <a:avLst/>
          </a:prstGeom>
          <a:noFill/>
        </p:spPr>
        <p:txBody>
          <a:bodyPr wrap="square">
            <a:spAutoFit/>
          </a:bodyPr>
          <a:lstStyle/>
          <a:p>
            <a:r>
              <a:rPr lang="en-US" sz="1600" dirty="0">
                <a:latin typeface="Franklin Gothic Book" panose="020B0503020102020204" pitchFamily="34" charset="0"/>
              </a:rPr>
              <a:t>Brian </a:t>
            </a:r>
            <a:r>
              <a:rPr lang="en-US" sz="1600" dirty="0" err="1">
                <a:latin typeface="Franklin Gothic Book" panose="020B0503020102020204" pitchFamily="34" charset="0"/>
              </a:rPr>
              <a:t>Munz</a:t>
            </a:r>
            <a:r>
              <a:rPr lang="en-US" sz="1600" dirty="0">
                <a:latin typeface="Franklin Gothic Book" panose="020B0503020102020204" pitchFamily="34" charset="0"/>
              </a:rPr>
              <a:t>	           collapse</a:t>
            </a:r>
          </a:p>
          <a:p>
            <a:r>
              <a:rPr lang="en-US" sz="1600" dirty="0">
                <a:latin typeface="Franklin Gothic Book" panose="020B0503020102020204" pitchFamily="34" charset="0"/>
              </a:rPr>
              <a:t>William Miller	           crash</a:t>
            </a:r>
          </a:p>
          <a:p>
            <a:r>
              <a:rPr lang="en-US" sz="1600" dirty="0">
                <a:latin typeface="Franklin Gothic Book" panose="020B0503020102020204" pitchFamily="34" charset="0"/>
              </a:rPr>
              <a:t>Christopher Wheatley	  fall</a:t>
            </a:r>
          </a:p>
          <a:p>
            <a:r>
              <a:rPr lang="en-US" sz="1600" dirty="0">
                <a:latin typeface="Franklin Gothic Book" panose="020B0503020102020204" pitchFamily="34" charset="0"/>
              </a:rPr>
              <a:t>Edward Stringer	           collapse</a:t>
            </a:r>
          </a:p>
          <a:p>
            <a:r>
              <a:rPr lang="en-US" sz="1600" dirty="0">
                <a:latin typeface="Franklin Gothic Book" panose="020B0503020102020204" pitchFamily="34" charset="0"/>
              </a:rPr>
              <a:t>Corey </a:t>
            </a:r>
            <a:r>
              <a:rPr lang="en-US" sz="1600" dirty="0" err="1">
                <a:latin typeface="Franklin Gothic Book" panose="020B0503020102020204" pitchFamily="34" charset="0"/>
              </a:rPr>
              <a:t>Ankum</a:t>
            </a:r>
            <a:r>
              <a:rPr lang="en-US" sz="1600" dirty="0">
                <a:latin typeface="Franklin Gothic Book" panose="020B0503020102020204" pitchFamily="34" charset="0"/>
              </a:rPr>
              <a:t>	           collapse</a:t>
            </a:r>
          </a:p>
          <a:p>
            <a:r>
              <a:rPr lang="en-US" sz="1600" dirty="0">
                <a:latin typeface="Franklin Gothic Book" panose="020B0503020102020204" pitchFamily="34" charset="0"/>
              </a:rPr>
              <a:t>Kurt </a:t>
            </a:r>
            <a:r>
              <a:rPr lang="en-US" sz="1600" dirty="0" err="1">
                <a:latin typeface="Franklin Gothic Book" panose="020B0503020102020204" pitchFamily="34" charset="0"/>
              </a:rPr>
              <a:t>Meusel</a:t>
            </a:r>
            <a:r>
              <a:rPr lang="en-US" sz="1600" dirty="0">
                <a:latin typeface="Franklin Gothic Book" panose="020B0503020102020204" pitchFamily="34" charset="0"/>
              </a:rPr>
              <a:t>	           crash</a:t>
            </a:r>
          </a:p>
          <a:p>
            <a:r>
              <a:rPr lang="en-US" sz="1600" dirty="0">
                <a:latin typeface="Franklin Gothic Book" panose="020B0503020102020204" pitchFamily="34" charset="0"/>
              </a:rPr>
              <a:t>Brian Carey	           flashover</a:t>
            </a:r>
          </a:p>
          <a:p>
            <a:r>
              <a:rPr lang="en-US" sz="1600" dirty="0">
                <a:latin typeface="Franklin Gothic Book" panose="020B0503020102020204" pitchFamily="34" charset="0"/>
              </a:rPr>
              <a:t>Corey Shaw	           collapse</a:t>
            </a:r>
          </a:p>
          <a:p>
            <a:r>
              <a:rPr lang="en-US" sz="1600" dirty="0">
                <a:latin typeface="Franklin Gothic Book" panose="020B0503020102020204" pitchFamily="34" charset="0"/>
              </a:rPr>
              <a:t>Herbert Johnson	  fire gasses</a:t>
            </a:r>
          </a:p>
          <a:p>
            <a:r>
              <a:rPr lang="en-US" sz="1600" dirty="0">
                <a:latin typeface="Franklin Gothic Book" panose="020B0503020102020204" pitchFamily="34" charset="0"/>
              </a:rPr>
              <a:t>Timothy Jansen	           struck by vehicle</a:t>
            </a:r>
          </a:p>
          <a:p>
            <a:r>
              <a:rPr lang="en-US" sz="1600" dirty="0">
                <a:latin typeface="Franklin Gothic Book" panose="020B0503020102020204" pitchFamily="34" charset="0"/>
              </a:rPr>
              <a:t>Lawrence Stone	           vehicle crash</a:t>
            </a:r>
          </a:p>
          <a:p>
            <a:r>
              <a:rPr lang="en-US" sz="1600" dirty="0">
                <a:latin typeface="Franklin Gothic Book" panose="020B0503020102020204" pitchFamily="34" charset="0"/>
              </a:rPr>
              <a:t>Christopher Brown	  struck by vehicle</a:t>
            </a:r>
          </a:p>
          <a:p>
            <a:r>
              <a:rPr lang="en-US" sz="1600" dirty="0">
                <a:latin typeface="Franklin Gothic Book" panose="020B0503020102020204" pitchFamily="34" charset="0"/>
              </a:rPr>
              <a:t>Kenneth Lehr	           struck by apparatus</a:t>
            </a:r>
          </a:p>
          <a:p>
            <a:r>
              <a:rPr lang="en-US" sz="1600" dirty="0">
                <a:latin typeface="Franklin Gothic Book" panose="020B0503020102020204" pitchFamily="34" charset="0"/>
              </a:rPr>
              <a:t>Daniel Capuano	           fall</a:t>
            </a:r>
          </a:p>
          <a:p>
            <a:r>
              <a:rPr lang="en-US" sz="1600" dirty="0">
                <a:latin typeface="Franklin Gothic Book" panose="020B0503020102020204" pitchFamily="34" charset="0"/>
              </a:rPr>
              <a:t>Juan </a:t>
            </a:r>
            <a:r>
              <a:rPr lang="en-US" sz="1600" dirty="0" err="1">
                <a:latin typeface="Franklin Gothic Book" panose="020B0503020102020204" pitchFamily="34" charset="0"/>
              </a:rPr>
              <a:t>Bucio</a:t>
            </a:r>
            <a:r>
              <a:rPr lang="en-US" sz="1600" dirty="0">
                <a:latin typeface="Franklin Gothic Book" panose="020B0503020102020204" pitchFamily="34" charset="0"/>
              </a:rPr>
              <a:t>	           diving incident</a:t>
            </a:r>
          </a:p>
          <a:p>
            <a:r>
              <a:rPr lang="en-US" sz="1600" dirty="0">
                <a:latin typeface="Franklin Gothic Book" panose="020B0503020102020204" pitchFamily="34" charset="0"/>
              </a:rPr>
              <a:t>Kody </a:t>
            </a:r>
            <a:r>
              <a:rPr lang="en-US" sz="1600" dirty="0" err="1">
                <a:latin typeface="Franklin Gothic Book" panose="020B0503020102020204" pitchFamily="34" charset="0"/>
              </a:rPr>
              <a:t>Vanfossan</a:t>
            </a:r>
            <a:r>
              <a:rPr lang="en-US" sz="1600" dirty="0">
                <a:latin typeface="Franklin Gothic Book" panose="020B0503020102020204" pitchFamily="34" charset="0"/>
              </a:rPr>
              <a:t>	           out of air</a:t>
            </a:r>
          </a:p>
          <a:p>
            <a:r>
              <a:rPr lang="en-US" sz="1600" dirty="0">
                <a:latin typeface="Franklin Gothic Book" panose="020B0503020102020204" pitchFamily="34" charset="0"/>
              </a:rPr>
              <a:t>Jacob </a:t>
            </a:r>
            <a:r>
              <a:rPr lang="en-US" sz="1600" dirty="0" err="1">
                <a:latin typeface="Franklin Gothic Book" panose="020B0503020102020204" pitchFamily="34" charset="0"/>
              </a:rPr>
              <a:t>Ringering</a:t>
            </a:r>
            <a:r>
              <a:rPr lang="en-US" sz="1600" dirty="0">
                <a:latin typeface="Franklin Gothic Book" panose="020B0503020102020204" pitchFamily="34" charset="0"/>
              </a:rPr>
              <a:t>	           collapse</a:t>
            </a:r>
          </a:p>
          <a:p>
            <a:r>
              <a:rPr lang="en-US" sz="1600" dirty="0">
                <a:latin typeface="Franklin Gothic Book" panose="020B0503020102020204" pitchFamily="34" charset="0"/>
              </a:rPr>
              <a:t>Dylan Cunningham	  diving incident</a:t>
            </a:r>
          </a:p>
          <a:p>
            <a:r>
              <a:rPr lang="en-US" sz="1600" dirty="0">
                <a:latin typeface="Franklin Gothic Book" panose="020B0503020102020204" pitchFamily="34" charset="0"/>
              </a:rPr>
              <a:t>Garrett Ramos	           collapse, out of air</a:t>
            </a:r>
          </a:p>
          <a:p>
            <a:r>
              <a:rPr lang="en-US" sz="1600" dirty="0" err="1">
                <a:latin typeface="Franklin Gothic Book" panose="020B0503020102020204" pitchFamily="34" charset="0"/>
              </a:rPr>
              <a:t>MaShawn</a:t>
            </a:r>
            <a:r>
              <a:rPr lang="en-US" sz="1600" dirty="0">
                <a:latin typeface="Franklin Gothic Book" panose="020B0503020102020204" pitchFamily="34" charset="0"/>
              </a:rPr>
              <a:t> Plummer	  out of air</a:t>
            </a:r>
          </a:p>
          <a:p>
            <a:r>
              <a:rPr lang="en-US" sz="1600" dirty="0">
                <a:latin typeface="Franklin Gothic Book" panose="020B0503020102020204" pitchFamily="34" charset="0"/>
              </a:rPr>
              <a:t>Mehdi Mourad	           vehicle crash</a:t>
            </a:r>
          </a:p>
          <a:p>
            <a:r>
              <a:rPr lang="en-US" sz="1600" dirty="0">
                <a:latin typeface="Franklin Gothic Book" panose="020B0503020102020204" pitchFamily="34" charset="0"/>
              </a:rPr>
              <a:t>Jermaine Pelt	           cardiac during fire</a:t>
            </a:r>
          </a:p>
          <a:p>
            <a:r>
              <a:rPr lang="en-US" sz="1600" dirty="0">
                <a:latin typeface="Franklin Gothic Book" panose="020B0503020102020204" pitchFamily="34" charset="0"/>
              </a:rPr>
              <a:t>Jan </a:t>
            </a:r>
            <a:r>
              <a:rPr lang="en-US" sz="1600" dirty="0" err="1">
                <a:latin typeface="Franklin Gothic Book" panose="020B0503020102020204" pitchFamily="34" charset="0"/>
              </a:rPr>
              <a:t>Tchoryk</a:t>
            </a:r>
            <a:r>
              <a:rPr lang="en-US" sz="1600" dirty="0">
                <a:latin typeface="Franklin Gothic Book" panose="020B0503020102020204" pitchFamily="34" charset="0"/>
              </a:rPr>
              <a:t>	           cardiac during fire</a:t>
            </a:r>
          </a:p>
          <a:p>
            <a:r>
              <a:rPr lang="en-US" sz="1600" dirty="0">
                <a:latin typeface="Franklin Gothic Book" panose="020B0503020102020204" pitchFamily="34" charset="0"/>
              </a:rPr>
              <a:t>Kevin Ward	           out of air</a:t>
            </a:r>
          </a:p>
          <a:p>
            <a:r>
              <a:rPr lang="en-US" sz="1600" dirty="0">
                <a:latin typeface="Franklin Gothic Book" panose="020B0503020102020204" pitchFamily="34" charset="0"/>
              </a:rPr>
              <a:t>Andrew Price	           fall</a:t>
            </a:r>
          </a:p>
        </p:txBody>
      </p:sp>
      <p:sp>
        <p:nvSpPr>
          <p:cNvPr id="62" name="Rectangle 61">
            <a:extLst>
              <a:ext uri="{FF2B5EF4-FFF2-40B4-BE49-F238E27FC236}">
                <a16:creationId xmlns:a16="http://schemas.microsoft.com/office/drawing/2014/main" id="{97CD0C16-73B6-03FF-9714-FD49C7B18398}"/>
              </a:ext>
            </a:extLst>
          </p:cNvPr>
          <p:cNvSpPr/>
          <p:nvPr/>
        </p:nvSpPr>
        <p:spPr>
          <a:xfrm>
            <a:off x="1594924" y="133082"/>
            <a:ext cx="6531008"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38100" dir="2700000" algn="tl">
                    <a:srgbClr val="000000">
                      <a:alpha val="43137"/>
                    </a:srgbClr>
                  </a:outerShdw>
                </a:effectLst>
                <a:latin typeface="Franklin Gothic Book" panose="020B0503020102020204" pitchFamily="34" charset="0"/>
              </a:rPr>
              <a:t>IL LODDs </a:t>
            </a:r>
          </a:p>
          <a:p>
            <a:pPr algn="ctr"/>
            <a:r>
              <a:rPr lang="en-US" sz="5400" b="0" cap="none" spc="0" dirty="0">
                <a:ln w="0"/>
                <a:solidFill>
                  <a:schemeClr val="tx1"/>
                </a:solidFill>
                <a:effectLst>
                  <a:outerShdw blurRad="38100" dist="38100" dir="2700000" algn="tl">
                    <a:srgbClr val="000000">
                      <a:alpha val="43137"/>
                    </a:srgbClr>
                  </a:outerShdw>
                </a:effectLst>
                <a:latin typeface="Franklin Gothic Book" panose="020B0503020102020204" pitchFamily="34" charset="0"/>
              </a:rPr>
              <a:t>2008-2023</a:t>
            </a:r>
          </a:p>
        </p:txBody>
      </p:sp>
    </p:spTree>
    <p:extLst>
      <p:ext uri="{BB962C8B-B14F-4D97-AF65-F5344CB8AC3E}">
        <p14:creationId xmlns:p14="http://schemas.microsoft.com/office/powerpoint/2010/main" val="136403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13C35-40B7-B3DA-DA66-3BC570FA7F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3520" y="0"/>
            <a:ext cx="5110480" cy="6858000"/>
          </a:xfrm>
          <a:prstGeom prst="rect">
            <a:avLst/>
          </a:prstGeom>
        </p:spPr>
      </p:pic>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40660" y="2641702"/>
            <a:ext cx="3892860" cy="2479051"/>
          </a:xfrm>
        </p:spPr>
        <p:txBody>
          <a:bodyPr>
            <a:normAutofit/>
          </a:bodyPr>
          <a:lstStyle/>
          <a:p>
            <a:pPr marL="0" indent="-9144">
              <a:lnSpc>
                <a:spcPct val="100000"/>
              </a:lnSpc>
              <a:spcBef>
                <a:spcPct val="20000"/>
              </a:spcBef>
              <a:buClr>
                <a:srgbClr val="ED7D31"/>
              </a:buClr>
              <a:buSzPct val="90000"/>
              <a:buNone/>
              <a:defRPr/>
            </a:pPr>
            <a:r>
              <a:rPr kumimoji="0" lang="en-US" sz="4300" b="0" i="0" u="none" strike="noStrike" kern="1200" cap="none" spc="0" normalizeH="0" baseline="0" noProof="0" dirty="0">
                <a:ln>
                  <a:noFill/>
                </a:ln>
                <a:solidFill>
                  <a:prstClr val="white"/>
                </a:solidFill>
                <a:effectLst/>
                <a:uLnTx/>
                <a:uFillTx/>
                <a:latin typeface="Franklin Gothic Book" panose="020B0503020102020204" pitchFamily="34" charset="0"/>
              </a:rPr>
              <a:t>Are we learning from the fallen?</a:t>
            </a: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Tree>
    <p:extLst>
      <p:ext uri="{BB962C8B-B14F-4D97-AF65-F5344CB8AC3E}">
        <p14:creationId xmlns:p14="http://schemas.microsoft.com/office/powerpoint/2010/main" val="3367154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A5290-B0FA-1504-6313-4AF7E3CDC4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3520" y="0"/>
            <a:ext cx="5110480" cy="6858000"/>
          </a:xfrm>
          <a:prstGeom prst="rect">
            <a:avLst/>
          </a:prstGeom>
        </p:spPr>
      </p:pic>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140660" y="1361873"/>
            <a:ext cx="3790950" cy="4562272"/>
          </a:xfrm>
        </p:spPr>
        <p:txBody>
          <a:bodyPr>
            <a:normAutofit fontScale="77500" lnSpcReduction="20000"/>
          </a:bodyPr>
          <a:lstStyle/>
          <a:p>
            <a:pPr marL="0" indent="-9144">
              <a:lnSpc>
                <a:spcPct val="100000"/>
              </a:lnSpc>
              <a:spcBef>
                <a:spcPct val="20000"/>
              </a:spcBef>
              <a:buClr>
                <a:srgbClr val="ED7D31"/>
              </a:buClr>
              <a:buSzPct val="90000"/>
              <a:buNone/>
              <a:defRPr/>
            </a:pPr>
            <a:r>
              <a:rPr lang="en-US" sz="4300" dirty="0">
                <a:solidFill>
                  <a:prstClr val="white"/>
                </a:solidFill>
                <a:latin typeface="Franklin Gothic Book" panose="020B0503020102020204" pitchFamily="34" charset="0"/>
              </a:rPr>
              <a:t>IL OSHA has identified ways for you to be safe </a:t>
            </a:r>
            <a:r>
              <a:rPr lang="en-US" sz="4300" i="1" dirty="0">
                <a:solidFill>
                  <a:prstClr val="white"/>
                </a:solidFill>
                <a:latin typeface="Franklin Gothic Book" panose="020B0503020102020204" pitchFamily="34" charset="0"/>
              </a:rPr>
              <a:t>AND</a:t>
            </a:r>
            <a:r>
              <a:rPr lang="en-US" sz="4300" dirty="0">
                <a:solidFill>
                  <a:prstClr val="white"/>
                </a:solidFill>
                <a:latin typeface="Franklin Gothic Book" panose="020B0503020102020204" pitchFamily="34" charset="0"/>
              </a:rPr>
              <a:t> effective.</a:t>
            </a:r>
          </a:p>
          <a:p>
            <a:pPr marL="0" indent="-9144">
              <a:lnSpc>
                <a:spcPct val="100000"/>
              </a:lnSpc>
              <a:spcBef>
                <a:spcPct val="20000"/>
              </a:spcBef>
              <a:buClr>
                <a:srgbClr val="ED7D31"/>
              </a:buClr>
              <a:buSzPct val="90000"/>
              <a:buNone/>
              <a:defRPr/>
            </a:pPr>
            <a:endParaRPr kumimoji="0" lang="en-US" sz="4300" b="0" i="0" u="none" strike="noStrike" kern="1200" cap="none" spc="0" normalizeH="0" baseline="0" noProof="0" dirty="0">
              <a:ln>
                <a:noFill/>
              </a:ln>
              <a:solidFill>
                <a:prstClr val="white"/>
              </a:solidFill>
              <a:effectLst/>
              <a:uLnTx/>
              <a:uFillTx/>
              <a:latin typeface="Franklin Gothic Book" panose="020B0503020102020204" pitchFamily="34" charset="0"/>
            </a:endParaRPr>
          </a:p>
          <a:p>
            <a:pPr marL="0" indent="-9144">
              <a:lnSpc>
                <a:spcPct val="100000"/>
              </a:lnSpc>
              <a:spcBef>
                <a:spcPct val="20000"/>
              </a:spcBef>
              <a:buClr>
                <a:srgbClr val="ED7D31"/>
              </a:buClr>
              <a:buSzPct val="90000"/>
              <a:buNone/>
              <a:defRPr/>
            </a:pPr>
            <a:r>
              <a:rPr lang="en-US" sz="4300" dirty="0">
                <a:solidFill>
                  <a:prstClr val="white"/>
                </a:solidFill>
                <a:latin typeface="Franklin Gothic Book" panose="020B0503020102020204" pitchFamily="34" charset="0"/>
              </a:rPr>
              <a:t>We can’t eliminate all risks at an incident, but we can reduce risks.</a:t>
            </a:r>
            <a:endParaRPr kumimoji="0" lang="en-US" sz="43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Tree>
    <p:extLst>
      <p:ext uri="{BB962C8B-B14F-4D97-AF65-F5344CB8AC3E}">
        <p14:creationId xmlns:p14="http://schemas.microsoft.com/office/powerpoint/2010/main" val="2457594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lumMod val="99000"/>
                <a:lumOff val="1000"/>
              </a:srgbClr>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F23477-BC03-CBAC-80B7-4FC8D08EC9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7891" y="0"/>
            <a:ext cx="4556109" cy="6858000"/>
          </a:xfrm>
          <a:prstGeom prst="rect">
            <a:avLst/>
          </a:prstGeom>
        </p:spPr>
      </p:pic>
      <p:sp>
        <p:nvSpPr>
          <p:cNvPr id="2" name="Title 1">
            <a:extLst>
              <a:ext uri="{FF2B5EF4-FFF2-40B4-BE49-F238E27FC236}">
                <a16:creationId xmlns:a16="http://schemas.microsoft.com/office/drawing/2014/main" id="{C4199306-BC8B-564F-4317-FFF8DAA3ACF1}"/>
              </a:ext>
            </a:extLst>
          </p:cNvPr>
          <p:cNvSpPr>
            <a:spLocks noGrp="1"/>
          </p:cNvSpPr>
          <p:nvPr>
            <p:ph type="title"/>
          </p:nvPr>
        </p:nvSpPr>
        <p:spPr/>
        <p:txBody>
          <a:bodyPr/>
          <a:lstStyle/>
          <a:p>
            <a:r>
              <a:rPr lang="en-US" dirty="0">
                <a:solidFill>
                  <a:schemeClr val="bg1"/>
                </a:solidFill>
                <a:latin typeface="Franklin Gothic Book" panose="020B0503020102020204" pitchFamily="34" charset="0"/>
              </a:rPr>
              <a:t>Mindset</a:t>
            </a:r>
          </a:p>
        </p:txBody>
      </p:sp>
      <p:sp>
        <p:nvSpPr>
          <p:cNvPr id="3" name="Content Placeholder 2">
            <a:extLst>
              <a:ext uri="{FF2B5EF4-FFF2-40B4-BE49-F238E27FC236}">
                <a16:creationId xmlns:a16="http://schemas.microsoft.com/office/drawing/2014/main" id="{5C5E2015-27CE-858E-53FE-BC7109E43664}"/>
              </a:ext>
            </a:extLst>
          </p:cNvPr>
          <p:cNvSpPr>
            <a:spLocks noGrp="1"/>
          </p:cNvSpPr>
          <p:nvPr>
            <p:ph idx="1"/>
          </p:nvPr>
        </p:nvSpPr>
        <p:spPr>
          <a:xfrm>
            <a:off x="-349869" y="1591037"/>
            <a:ext cx="4847672" cy="5036130"/>
          </a:xfrm>
        </p:spPr>
        <p:txBody>
          <a:bodyPr>
            <a:normAutofit fontScale="77500" lnSpcReduction="20000"/>
          </a:bodyPr>
          <a:lstStyle/>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Continuously </a:t>
            </a:r>
            <a:r>
              <a:rPr kumimoji="0" lang="en-US" sz="3600" b="1" i="1"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assess</a:t>
            </a: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a:t>
            </a:r>
            <a:r>
              <a:rPr lang="en-US" sz="3600" dirty="0">
                <a:solidFill>
                  <a:prstClr val="white"/>
                </a:solidFill>
                <a:latin typeface="Franklin Gothic Book" panose="020B0503020102020204" pitchFamily="34" charset="0"/>
              </a:rPr>
              <a:t>risks (lost, trapped, struck…) and </a:t>
            </a:r>
            <a:r>
              <a:rPr lang="en-US" sz="3600" b="1" i="1" dirty="0">
                <a:solidFill>
                  <a:prstClr val="white"/>
                </a:solidFill>
                <a:latin typeface="Franklin Gothic Book" panose="020B0503020102020204" pitchFamily="34" charset="0"/>
              </a:rPr>
              <a:t>defend</a:t>
            </a:r>
            <a:r>
              <a:rPr lang="en-US" sz="3600" dirty="0">
                <a:solidFill>
                  <a:prstClr val="white"/>
                </a:solidFill>
                <a:latin typeface="Franklin Gothic Book" panose="020B0503020102020204" pitchFamily="34" charset="0"/>
              </a:rPr>
              <a:t> against them.</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lang="en-US" sz="3600" dirty="0">
                <a:solidFill>
                  <a:prstClr val="white"/>
                </a:solidFill>
                <a:latin typeface="Franklin Gothic Book" panose="020B0503020102020204" pitchFamily="34" charset="0"/>
              </a:rPr>
              <a:t>Be</a:t>
            </a: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self-aware, don’t get 100% </a:t>
            </a:r>
            <a:r>
              <a:rPr lang="en-US" sz="3600" dirty="0">
                <a:solidFill>
                  <a:prstClr val="white"/>
                </a:solidFill>
                <a:latin typeface="Franklin Gothic Book" panose="020B0503020102020204" pitchFamily="34" charset="0"/>
              </a:rPr>
              <a:t>task oriented. </a:t>
            </a: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Be self-disciplined, follow SOPs and the IAP.</a:t>
            </a:r>
            <a:endParaRPr lang="en-US" sz="3600" dirty="0">
              <a:solidFill>
                <a:prstClr val="white"/>
              </a:solidFill>
              <a:latin typeface="Franklin Gothic Book" panose="020B0503020102020204" pitchFamily="34" charset="0"/>
            </a:endParaRPr>
          </a:p>
          <a:p>
            <a:pPr marL="905256" marR="0" lvl="1" indent="-45720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Know &amp; respect your capabilities.</a:t>
            </a:r>
          </a:p>
          <a:p>
            <a:pPr marL="448056" marR="0" lvl="1" indent="0" algn="l" defTabSz="914400" rtl="0" eaLnBrk="1" fontAlgn="auto" latinLnBrk="0" hangingPunct="1">
              <a:lnSpc>
                <a:spcPct val="100000"/>
              </a:lnSpc>
              <a:spcBef>
                <a:spcPct val="20000"/>
              </a:spcBef>
              <a:spcAft>
                <a:spcPts val="0"/>
              </a:spcAft>
              <a:buClr>
                <a:srgbClr val="ED7D31"/>
              </a:buClr>
              <a:buSzPct val="90000"/>
              <a:buNone/>
              <a:tabLst/>
              <a:defRPr/>
            </a:pPr>
            <a:endParaRPr kumimoji="0" lang="en-US" sz="3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a:p>
            <a:pPr marL="448056" marR="0" lvl="1" indent="0" algn="l" defTabSz="914400" rtl="0" eaLnBrk="1" fontAlgn="auto" latinLnBrk="0" hangingPunct="1">
              <a:lnSpc>
                <a:spcPct val="100000"/>
              </a:lnSpc>
              <a:spcBef>
                <a:spcPct val="20000"/>
              </a:spcBef>
              <a:spcAft>
                <a:spcPts val="0"/>
              </a:spcAft>
              <a:buClr>
                <a:srgbClr val="ED7D31"/>
              </a:buClr>
              <a:buSzPct val="90000"/>
              <a:buFont typeface="Arial" panose="020B0604020202020204" pitchFamily="34" charset="0"/>
              <a:buNone/>
              <a:tabLst/>
              <a:defRPr/>
            </a:pPr>
            <a:endParaRPr kumimoji="0" lang="en-US" sz="7400" b="0" i="0" u="none" strike="noStrike" kern="1200" cap="none" spc="0" normalizeH="0" baseline="0" noProof="0" dirty="0">
              <a:ln>
                <a:noFill/>
              </a:ln>
              <a:solidFill>
                <a:prstClr val="white"/>
              </a:solidFill>
              <a:effectLst/>
              <a:uLnTx/>
              <a:uFillTx/>
              <a:latin typeface="Franklin Gothic Book" panose="020B0503020102020204" pitchFamily="34" charset="0"/>
            </a:endParaRPr>
          </a:p>
          <a:p>
            <a:endParaRPr lang="en-US" dirty="0">
              <a:solidFill>
                <a:schemeClr val="bg1"/>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F90A9648-DC39-CB1B-286D-F8B904BE5D8B}"/>
              </a:ext>
            </a:extLst>
          </p:cNvPr>
          <p:cNvSpPr/>
          <p:nvPr/>
        </p:nvSpPr>
        <p:spPr>
          <a:xfrm>
            <a:off x="7107865" y="6396335"/>
            <a:ext cx="2036135"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0"/>
                <a:solidFill>
                  <a:srgbClr val="F67F25"/>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ILLINOIS OSHA</a:t>
            </a:r>
          </a:p>
        </p:txBody>
      </p:sp>
      <p:sp>
        <p:nvSpPr>
          <p:cNvPr id="8" name="Rectangle 7">
            <a:extLst>
              <a:ext uri="{FF2B5EF4-FFF2-40B4-BE49-F238E27FC236}">
                <a16:creationId xmlns:a16="http://schemas.microsoft.com/office/drawing/2014/main" id="{C5EDA162-FF6D-D9B7-A89C-9CF3CBF26CB7}"/>
              </a:ext>
            </a:extLst>
          </p:cNvPr>
          <p:cNvSpPr/>
          <p:nvPr/>
        </p:nvSpPr>
        <p:spPr>
          <a:xfrm>
            <a:off x="5705372" y="1576599"/>
            <a:ext cx="2321148" cy="1200329"/>
          </a:xfrm>
          <a:prstGeom prst="rect">
            <a:avLst/>
          </a:prstGeom>
          <a:noFill/>
        </p:spPr>
        <p:txBody>
          <a:bodyPr wrap="none" lIns="91440" tIns="45720" rIns="91440" bIns="45720">
            <a:spAutoFit/>
          </a:bodyPr>
          <a:lstStyle/>
          <a:p>
            <a:pPr algn="ctr"/>
            <a:r>
              <a:rPr lang="en-US" sz="7200" b="1" cap="none" spc="0" dirty="0">
                <a:ln w="22225">
                  <a:solidFill>
                    <a:srgbClr val="FF0000"/>
                  </a:solidFill>
                  <a:prstDash val="solid"/>
                </a:ln>
                <a:solidFill>
                  <a:schemeClr val="bg1"/>
                </a:solidFill>
                <a:effectLst>
                  <a:glow rad="1562100">
                    <a:srgbClr val="FF0000">
                      <a:alpha val="56000"/>
                    </a:srgbClr>
                  </a:glow>
                </a:effectLst>
              </a:rPr>
              <a:t>RISKS</a:t>
            </a:r>
          </a:p>
        </p:txBody>
      </p:sp>
      <p:sp>
        <p:nvSpPr>
          <p:cNvPr id="9" name="Rectangle 8">
            <a:extLst>
              <a:ext uri="{FF2B5EF4-FFF2-40B4-BE49-F238E27FC236}">
                <a16:creationId xmlns:a16="http://schemas.microsoft.com/office/drawing/2014/main" id="{15F361A8-3E57-3356-66E1-297974868FCC}"/>
              </a:ext>
            </a:extLst>
          </p:cNvPr>
          <p:cNvSpPr/>
          <p:nvPr/>
        </p:nvSpPr>
        <p:spPr>
          <a:xfrm>
            <a:off x="5767278" y="566242"/>
            <a:ext cx="2018886" cy="830997"/>
          </a:xfrm>
          <a:prstGeom prst="rect">
            <a:avLst/>
          </a:prstGeom>
          <a:noFill/>
        </p:spPr>
        <p:txBody>
          <a:bodyPr wrap="none" lIns="91440" tIns="45720" rIns="91440" bIns="45720">
            <a:spAutoFit/>
          </a:bodyPr>
          <a:lstStyle/>
          <a:p>
            <a:pPr algn="ctr"/>
            <a:r>
              <a:rPr lang="en-US" sz="4800" b="1" i="1" cap="none" spc="0" dirty="0">
                <a:ln w="22225">
                  <a:solidFill>
                    <a:srgbClr val="FF0000"/>
                  </a:solidFill>
                  <a:prstDash val="solid"/>
                </a:ln>
                <a:solidFill>
                  <a:schemeClr val="bg1"/>
                </a:solidFill>
                <a:effectLst/>
              </a:rPr>
              <a:t>ASSESS</a:t>
            </a:r>
          </a:p>
        </p:txBody>
      </p:sp>
      <p:sp>
        <p:nvSpPr>
          <p:cNvPr id="11" name="TextBox 10">
            <a:extLst>
              <a:ext uri="{FF2B5EF4-FFF2-40B4-BE49-F238E27FC236}">
                <a16:creationId xmlns:a16="http://schemas.microsoft.com/office/drawing/2014/main" id="{D523025D-3F09-7253-493C-A48923C889AF}"/>
              </a:ext>
            </a:extLst>
          </p:cNvPr>
          <p:cNvSpPr txBox="1"/>
          <p:nvPr/>
        </p:nvSpPr>
        <p:spPr>
          <a:xfrm>
            <a:off x="4463105" y="3148105"/>
            <a:ext cx="480568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w="22225">
                  <a:solidFill>
                    <a:srgbClr val="FF0000"/>
                  </a:solidFill>
                  <a:prstDash val="solid"/>
                </a:ln>
                <a:solidFill>
                  <a:prstClr val="white"/>
                </a:solidFill>
                <a:effectLst/>
                <a:uLnTx/>
                <a:uFillTx/>
                <a:latin typeface="Calibri" panose="020F0502020204030204"/>
                <a:ea typeface="+mn-ea"/>
                <a:cs typeface="+mn-cs"/>
              </a:rPr>
              <a:t>DEFEND</a:t>
            </a:r>
          </a:p>
        </p:txBody>
      </p:sp>
      <p:sp>
        <p:nvSpPr>
          <p:cNvPr id="12" name="Arrow: Curved Left 11">
            <a:extLst>
              <a:ext uri="{FF2B5EF4-FFF2-40B4-BE49-F238E27FC236}">
                <a16:creationId xmlns:a16="http://schemas.microsoft.com/office/drawing/2014/main" id="{99387974-4CC8-B927-A564-8B2B2CDB1885}"/>
              </a:ext>
            </a:extLst>
          </p:cNvPr>
          <p:cNvSpPr/>
          <p:nvPr/>
        </p:nvSpPr>
        <p:spPr>
          <a:xfrm>
            <a:off x="7991529" y="894080"/>
            <a:ext cx="1047642" cy="2915920"/>
          </a:xfrm>
          <a:prstGeom prst="curvedLef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Arrow: Curved Left 12">
            <a:extLst>
              <a:ext uri="{FF2B5EF4-FFF2-40B4-BE49-F238E27FC236}">
                <a16:creationId xmlns:a16="http://schemas.microsoft.com/office/drawing/2014/main" id="{E1C481EE-EF0B-E718-711D-8EF153DA6113}"/>
              </a:ext>
            </a:extLst>
          </p:cNvPr>
          <p:cNvSpPr/>
          <p:nvPr/>
        </p:nvSpPr>
        <p:spPr>
          <a:xfrm rot="10800000">
            <a:off x="4677454" y="789923"/>
            <a:ext cx="1047642" cy="2915920"/>
          </a:xfrm>
          <a:prstGeom prst="curvedLef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0572782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31482</TotalTime>
  <Words>1873</Words>
  <Application>Microsoft Office PowerPoint</Application>
  <PresentationFormat>On-screen Show (4:3)</PresentationFormat>
  <Paragraphs>220</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Franklin Gothic Book</vt:lpstr>
      <vt:lpstr>Office Theme</vt:lpstr>
      <vt:lpstr>Custom Design</vt:lpstr>
      <vt:lpstr>PowerPoint Presentation</vt:lpstr>
      <vt:lpstr>PowerPoint Presentation</vt:lpstr>
      <vt:lpstr>PowerPoint Presentation</vt:lpstr>
      <vt:lpstr>PowerPoint Presentation</vt:lpstr>
      <vt:lpstr>Bottom Line</vt:lpstr>
      <vt:lpstr>PowerPoint Presentation</vt:lpstr>
      <vt:lpstr>PowerPoint Presentation</vt:lpstr>
      <vt:lpstr>PowerPoint Presentation</vt:lpstr>
      <vt:lpstr>Mindset</vt:lpstr>
      <vt:lpstr>Defenses</vt:lpstr>
      <vt:lpstr>Defenses</vt:lpstr>
      <vt:lpstr>Defenses</vt:lpstr>
      <vt:lpstr>Defenses</vt:lpstr>
      <vt:lpstr>Defenses</vt:lpstr>
      <vt:lpstr>Defenses</vt:lpstr>
      <vt:lpstr>Defenses</vt:lpstr>
      <vt:lpstr>Defenses</vt:lpstr>
      <vt:lpstr>Attend Training</vt:lpstr>
      <vt:lpstr>Keep.  Your.  Gear.  Clean.</vt:lpstr>
      <vt:lpstr>Get fit.  Stay fit.      </vt:lpstr>
      <vt:lpstr>Safety is the ability to have a bad day and walk away from it.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Lozosky, Brandy</dc:creator>
  <cp:lastModifiedBy>Kambarian, Erik</cp:lastModifiedBy>
  <cp:revision>260</cp:revision>
  <dcterms:created xsi:type="dcterms:W3CDTF">2020-04-21T19:21:59Z</dcterms:created>
  <dcterms:modified xsi:type="dcterms:W3CDTF">2024-09-03T13:23:02Z</dcterms:modified>
</cp:coreProperties>
</file>