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78" r:id="rId4"/>
    <p:sldId id="293" r:id="rId5"/>
    <p:sldId id="294" r:id="rId6"/>
    <p:sldId id="295" r:id="rId7"/>
    <p:sldId id="288" r:id="rId8"/>
    <p:sldId id="257" r:id="rId9"/>
    <p:sldId id="258" r:id="rId10"/>
    <p:sldId id="259" r:id="rId11"/>
    <p:sldId id="260" r:id="rId12"/>
    <p:sldId id="261" r:id="rId13"/>
    <p:sldId id="305" r:id="rId14"/>
    <p:sldId id="299" r:id="rId15"/>
    <p:sldId id="304" r:id="rId16"/>
    <p:sldId id="306" r:id="rId17"/>
    <p:sldId id="264" r:id="rId18"/>
    <p:sldId id="265" r:id="rId19"/>
    <p:sldId id="296" r:id="rId20"/>
    <p:sldId id="303" r:id="rId21"/>
    <p:sldId id="300" r:id="rId22"/>
    <p:sldId id="302" r:id="rId23"/>
    <p:sldId id="269" r:id="rId24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7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173" autoAdjust="0"/>
  </p:normalViewPr>
  <p:slideViewPr>
    <p:cSldViewPr>
      <p:cViewPr varScale="1">
        <p:scale>
          <a:sx n="103" d="100"/>
          <a:sy n="103" d="100"/>
        </p:scale>
        <p:origin x="5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4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6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18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89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41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8017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44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17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0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6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5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9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6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6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249C21-79A2-4055-84DB-94D5C01128D4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79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aarso.com/bulletins/" TargetMode="External"/><Relationship Id="rId2" Type="http://schemas.openxmlformats.org/officeDocument/2006/relationships/hyperlink" Target="https://ridesdatabase.org/cares/bulletin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2">
            <a:extLst>
              <a:ext uri="{FF2B5EF4-FFF2-40B4-BE49-F238E27FC236}">
                <a16:creationId xmlns:a16="http://schemas.microsoft.com/office/drawing/2014/main" id="{762362DE-7747-4D8B-99FA-8E36F0B15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1815" y="628617"/>
            <a:ext cx="4776644" cy="30289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b="1">
                <a:latin typeface="Lucida Sans Unicode" pitchFamily="34" charset="0"/>
                <a:cs typeface="Lucida Sans Unicode" pitchFamily="34" charset="0"/>
              </a:rPr>
              <a:t>ILLINOIS DEPARTMENT OF LABOR</a:t>
            </a:r>
            <a:br>
              <a:rPr lang="en-US" sz="3100" b="1">
                <a:latin typeface="Lucida Sans Unicode" pitchFamily="34" charset="0"/>
                <a:cs typeface="Lucida Sans Unicode" pitchFamily="34" charset="0"/>
              </a:rPr>
            </a:br>
            <a:br>
              <a:rPr lang="en-US" sz="3100">
                <a:latin typeface="Lucida Sans Unicode" pitchFamily="34" charset="0"/>
                <a:cs typeface="Lucida Sans Unicode" pitchFamily="34" charset="0"/>
              </a:rPr>
            </a:br>
            <a:r>
              <a:rPr lang="en-US" sz="3100">
                <a:latin typeface="Lucida Sans Unicode" pitchFamily="34" charset="0"/>
                <a:cs typeface="Lucida Sans Unicode" pitchFamily="34" charset="0"/>
              </a:rPr>
              <a:t>AMUSEMENT RIDE AND ATTRACTION SAFETY</a:t>
            </a:r>
            <a:endParaRPr lang="en-US" sz="31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5133" y="3843868"/>
            <a:ext cx="3924885" cy="15647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January 19</a:t>
            </a:r>
            <a:r>
              <a:rPr lang="en-US" baseline="30000" dirty="0">
                <a:solidFill>
                  <a:schemeClr val="tx1">
                    <a:lumMod val="9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, 2023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LABOR.ILLINOIS.GOV</a:t>
            </a:r>
          </a:p>
          <a:p>
            <a:endParaRPr lang="en-US" dirty="0"/>
          </a:p>
        </p:txBody>
      </p:sp>
      <p:pic>
        <p:nvPicPr>
          <p:cNvPr id="4" name="Picture 1" descr="BLUE_IL_SEAL"/>
          <p:cNvPicPr>
            <a:picLocks noChangeAspect="1" noChangeArrowheads="1"/>
          </p:cNvPicPr>
          <p:nvPr/>
        </p:nvPicPr>
        <p:blipFill rotWithShape="1">
          <a:blip r:embed="rId2" cstate="print"/>
          <a:srcRect l="2724" r="1568" b="-1"/>
          <a:stretch/>
        </p:blipFill>
        <p:spPr bwMode="auto">
          <a:xfrm>
            <a:off x="484974" y="1677760"/>
            <a:ext cx="3003367" cy="3177802"/>
          </a:xfrm>
          <a:prstGeom prst="rect">
            <a:avLst/>
          </a:prstGeom>
          <a:noFill/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5123E6E-F713-4254-A6BF-358CC8EC6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F690FE0-5412-4598-8AD6-769BB36E2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850BB6-6709-408E-BEFD-24DC5E3C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03B410-983E-40D8-A4EA-2BB747CB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2B92421-6A58-4A51-AB7D-B97EA85E3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9">
              <a:extLst>
                <a:ext uri="{FF2B5EF4-FFF2-40B4-BE49-F238E27FC236}">
                  <a16:creationId xmlns:a16="http://schemas.microsoft.com/office/drawing/2014/main" id="{9D092B0B-C6FB-4CDC-ABE8-5C817CAC69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1676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97404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9062" y="941424"/>
            <a:ext cx="3045355" cy="3248611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ACCIDENT REPORT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941424"/>
            <a:ext cx="4696002" cy="475898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2022……….…….28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2021………..…………10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2020………………..……3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2019…………………..…12</a:t>
            </a:r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2018……………………..10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2017……………………..6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2016…………………..…14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2015…………………..…21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2014………………….....24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2013……...................18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2012……………………...12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59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ACCIDENT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PATRON………….21</a:t>
            </a:r>
          </a:p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OPERATOR……..…4</a:t>
            </a:r>
          </a:p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MECHANICAL……3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7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Accident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225722"/>
              </p:ext>
            </p:extLst>
          </p:nvPr>
        </p:nvGraphicFramePr>
        <p:xfrm>
          <a:off x="266700" y="914401"/>
          <a:ext cx="8610600" cy="52603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0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9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4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2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10198"/>
                  </a:ext>
                </a:extLst>
              </a:tr>
              <a:tr h="65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Kiddie Train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Bystander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Kiddie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Walked into 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Springfield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95003"/>
                  </a:ext>
                </a:extLst>
              </a:tr>
              <a:tr h="6232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7/9/2022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Tub attachment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Stuart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639833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7/16/2022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Fell exiting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Antioch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882466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Slipped out of harness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Lower extremities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Lemont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15857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7/23/2022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Coaster coupler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New Athens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913469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7/27/2022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Climbing wall 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Head and broken bones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Chicago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019725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8/11/2022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Exiting 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284908"/>
                  </a:ext>
                </a:extLst>
              </a:tr>
              <a:tr h="5598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8/14/2022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Kiddie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Exiting 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Knee 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4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5C1A1-E535-41D2-83F1-4A52439A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9817"/>
            <a:ext cx="6554867" cy="1524000"/>
          </a:xfrm>
        </p:spPr>
        <p:txBody>
          <a:bodyPr/>
          <a:lstStyle/>
          <a:p>
            <a:r>
              <a:rPr lang="en-US" dirty="0"/>
              <a:t>Accident report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D84235-1D26-4100-89AB-B157A17176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15876"/>
              </p:ext>
            </p:extLst>
          </p:nvPr>
        </p:nvGraphicFramePr>
        <p:xfrm>
          <a:off x="228600" y="1295400"/>
          <a:ext cx="8763003" cy="231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667">
                  <a:extLst>
                    <a:ext uri="{9D8B030D-6E8A-4147-A177-3AD203B41FA5}">
                      <a16:colId xmlns:a16="http://schemas.microsoft.com/office/drawing/2014/main" val="4017988939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962638520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986638153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418069973"/>
                    </a:ext>
                  </a:extLst>
                </a:gridCol>
                <a:gridCol w="982132">
                  <a:extLst>
                    <a:ext uri="{9D8B030D-6E8A-4147-A177-3AD203B41FA5}">
                      <a16:colId xmlns:a16="http://schemas.microsoft.com/office/drawing/2014/main" val="36032422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759696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2073918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6573615"/>
                    </a:ext>
                  </a:extLst>
                </a:gridCol>
                <a:gridCol w="1295403">
                  <a:extLst>
                    <a:ext uri="{9D8B030D-6E8A-4147-A177-3AD203B41FA5}">
                      <a16:colId xmlns:a16="http://schemas.microsoft.com/office/drawing/2014/main" val="3406704277"/>
                    </a:ext>
                  </a:extLst>
                </a:gridCol>
              </a:tblGrid>
              <a:tr h="5460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84035"/>
                  </a:ext>
                </a:extLst>
              </a:tr>
              <a:tr h="6731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8/21/2022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Came off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7989"/>
                  </a:ext>
                </a:extLst>
              </a:tr>
              <a:tr h="5460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9/4/2022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Derailment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Shoulder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98875"/>
                  </a:ext>
                </a:extLst>
              </a:tr>
              <a:tr h="5460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241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70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Accident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923588"/>
              </p:ext>
            </p:extLst>
          </p:nvPr>
        </p:nvGraphicFramePr>
        <p:xfrm>
          <a:off x="50525" y="914400"/>
          <a:ext cx="9042950" cy="57220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9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61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29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85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10198"/>
                  </a:ext>
                </a:extLst>
              </a:tr>
              <a:tr h="6622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1/302022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Jump off fixed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Leg/ankle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Vernon Hills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57081"/>
                  </a:ext>
                </a:extLst>
              </a:tr>
              <a:tr h="6622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3/23/2022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Landed prone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Champaign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865344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2/4/2022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Jump off fixed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St. Charles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47209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Trampoline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Basketball 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Springfield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95003"/>
                  </a:ext>
                </a:extLst>
              </a:tr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2/5/2022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Double jump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Leg/ankle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61744"/>
                  </a:ext>
                </a:extLst>
              </a:tr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Mokena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17424"/>
                  </a:ext>
                </a:extLst>
              </a:tr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Mokena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80863"/>
                  </a:ext>
                </a:extLst>
              </a:tr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6/3/2022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Contacted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Bloomingdale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655156"/>
                  </a:ext>
                </a:extLst>
              </a:tr>
              <a:tr h="5298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6/4/2022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Slip on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Bloomingdale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92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601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AFD4F-4E73-4A8F-8A1E-B4BB91987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200"/>
            <a:ext cx="6554867" cy="1524000"/>
          </a:xfrm>
        </p:spPr>
        <p:txBody>
          <a:bodyPr/>
          <a:lstStyle/>
          <a:p>
            <a:r>
              <a:rPr lang="en-US" dirty="0"/>
              <a:t>Accident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2D82A-C6E9-4FDB-BDDB-D694865DF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76400"/>
            <a:ext cx="6554867" cy="3767670"/>
          </a:xfrm>
        </p:spPr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36F3E8-1170-40C1-816E-814FED4A9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27515"/>
              </p:ext>
            </p:extLst>
          </p:nvPr>
        </p:nvGraphicFramePr>
        <p:xfrm>
          <a:off x="76200" y="1447800"/>
          <a:ext cx="8915400" cy="5086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94644363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4575361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062348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7308837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56622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1378445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8307583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37937872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5345802"/>
                    </a:ext>
                  </a:extLst>
                </a:gridCol>
              </a:tblGrid>
              <a:tr h="51411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1618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6/9/2022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18394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6/4/2022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Jumping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Naperville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46222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6/17/2022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06977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6/18/2022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Naperville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51946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Naperville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475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7/15/2022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Collision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Elmhurst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0089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8/5/2022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Bloomingdale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85157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8/20/2022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1426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8/27/2022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Champaign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72598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11/25/2022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Trampoline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Champaign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23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284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32F1-34BF-42BC-9A67-B06DAD757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Trampoline Court Accident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403A0-BEB5-436D-890F-12ECB53E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32 EMS FOIAs were sent requesting information from 1/1/22-7/31/22</a:t>
            </a:r>
          </a:p>
          <a:p>
            <a:r>
              <a:rPr lang="en-US" dirty="0">
                <a:solidFill>
                  <a:schemeClr val="tx1"/>
                </a:solidFill>
              </a:rPr>
              <a:t>20 responses were analyzed</a:t>
            </a:r>
          </a:p>
          <a:p>
            <a:r>
              <a:rPr lang="en-US" dirty="0">
                <a:solidFill>
                  <a:schemeClr val="tx1"/>
                </a:solidFill>
              </a:rPr>
              <a:t>The 20 companies had 59 reportable accidents</a:t>
            </a:r>
          </a:p>
          <a:p>
            <a:r>
              <a:rPr lang="en-US" dirty="0">
                <a:solidFill>
                  <a:schemeClr val="tx1"/>
                </a:solidFill>
              </a:rPr>
              <a:t>The 20 companies reported 10 accidents to DOL</a:t>
            </a:r>
          </a:p>
          <a:p>
            <a:r>
              <a:rPr lang="en-US" dirty="0">
                <a:solidFill>
                  <a:schemeClr val="tx1"/>
                </a:solidFill>
              </a:rPr>
              <a:t>Injuries were evenly distributed by age group</a:t>
            </a:r>
          </a:p>
          <a:p>
            <a:r>
              <a:rPr lang="en-US" dirty="0">
                <a:solidFill>
                  <a:schemeClr val="tx1"/>
                </a:solidFill>
              </a:rPr>
              <a:t>Some companies had no reportable accidents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4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Non-Destructive Testing (NDT)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chemeClr val="tx1">
                    <a:lumMod val="95000"/>
                  </a:schemeClr>
                </a:solidFill>
              </a:rPr>
              <a:t>Visit our website: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tx1">
                    <a:lumMod val="95000"/>
                  </a:schemeClr>
                </a:solidFill>
              </a:rPr>
              <a:t>Ridesafety.illinois.gov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Rules will be updated to specify required information</a:t>
            </a: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NDT list- updated yearly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	</a:t>
            </a:r>
          </a:p>
          <a:p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View submission of NDT requirements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2600" dirty="0">
                <a:solidFill>
                  <a:schemeClr val="tx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https://ridesdatabase.org/cares/bulletins/</a:t>
            </a:r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2600" dirty="0">
                <a:solidFill>
                  <a:schemeClr val="tx1">
                    <a:lumMod val="9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https://naarso.com/bulletins/</a:t>
            </a:r>
            <a:r>
              <a:rPr lang="en-US" sz="2600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49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DEPARTMENT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Applications must be received 30 days prior to playing the first spot of the year in order to avoid possible 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“EXPEDITED INSPECTION FEES”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Owners/Operators who have Chance Zipper rides must complete the DOL compliance statement 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YEARLY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prior to receiving a permit to operate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Ridesafety.illinois.gov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14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5373-6447-44E5-B742-63E8826C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66455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E87E8-9409-4F76-8E5E-F9D01E35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DE15-B5A9-4ADE-AD71-1354A007A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Fee Structure for large inflatables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Clarification of slide definition 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Ride Operator annual training requirement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Trampoline Court Rules 2022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Adventure Courses Rules 2021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Updated ASTM Standards</a:t>
            </a:r>
          </a:p>
        </p:txBody>
      </p:sp>
    </p:spTree>
    <p:extLst>
      <p:ext uri="{BB962C8B-B14F-4D97-AF65-F5344CB8AC3E}">
        <p14:creationId xmlns:p14="http://schemas.microsoft.com/office/powerpoint/2010/main" val="47148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89010-1A61-4320-8FE6-27A4CEFDA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402E-8B42-4B32-A7A2-A914CFF3E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application will be Web based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Auto history retrieval with document upload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 will be required to setup an account on the State’s portal</a:t>
            </a:r>
          </a:p>
        </p:txBody>
      </p:sp>
    </p:spTree>
    <p:extLst>
      <p:ext uri="{BB962C8B-B14F-4D97-AF65-F5344CB8AC3E}">
        <p14:creationId xmlns:p14="http://schemas.microsoft.com/office/powerpoint/2010/main" val="1593550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5373-6447-44E5-B742-63E8826C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Possible Amendments TO THE Amusement Ride and attraction Safety 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138333-AEA4-432B-AF45-5760422AF28C}"/>
              </a:ext>
            </a:extLst>
          </p:cNvPr>
          <p:cNvSpPr txBox="1"/>
          <p:nvPr/>
        </p:nvSpPr>
        <p:spPr>
          <a:xfrm>
            <a:off x="685800" y="3810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Updates to 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Definition of Director and employee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Addition of fines:</a:t>
            </a:r>
          </a:p>
          <a:p>
            <a:r>
              <a:rPr lang="en-US" sz="2800" dirty="0"/>
              <a:t>	addition of a $1,000 fine for violations after 	a 	permit is issued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Background checks for all operators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Update to Volunteer definition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86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37C3-E7FC-4AB4-99D4-DF63A60B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14400"/>
            <a:ext cx="6554867" cy="1524000"/>
          </a:xfrm>
        </p:spPr>
        <p:txBody>
          <a:bodyPr/>
          <a:lstStyle/>
          <a:p>
            <a:r>
              <a:rPr lang="en-US" dirty="0"/>
              <a:t>2023 Safety Board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0870-7B53-4FE6-BA11-FE8D0A772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6554867" cy="376767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Thursday September 14, 2023 2:00pm – 4:00 pm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					WebEx</a:t>
            </a:r>
          </a:p>
        </p:txBody>
      </p:sp>
    </p:spTree>
    <p:extLst>
      <p:ext uri="{BB962C8B-B14F-4D97-AF65-F5344CB8AC3E}">
        <p14:creationId xmlns:p14="http://schemas.microsoft.com/office/powerpoint/2010/main" val="1636991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2">
                <a:lumMod val="60000"/>
                <a:lumOff val="4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24" y="1396289"/>
            <a:ext cx="375475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8800" b="1" dirty="0"/>
              <a:t>THANK YOU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4267199" cy="224366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Questions/Comments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RIDESAFETY.ILLINOIS.GOV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217/782-9347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5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A082-17E6-409A-BCF1-63F68337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ASTM Standard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3F267-1AA5-400F-94F1-DAD7AA551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"/>
            <a:ext cx="6554867" cy="48006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ASTM F2974-18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Standard Guide for Auditing Amusement Rides and Devices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ASTM F2374-17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Standard Practice for Design, Manufacture, Operation and Maintenance of Inflatable Amusement Devices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ASTM F770-18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Standard Practice for Ownership and Operation of Amusement Devices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ASTM 2291-21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Standard Practice for Design of Amusement Rides and Devices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ASTM 2970-20</a:t>
            </a:r>
          </a:p>
          <a:p>
            <a:pPr marL="0" indent="0" algn="ctr">
              <a:buNone/>
            </a:pPr>
            <a:r>
              <a:rPr lang="en-US" sz="3300" b="1" dirty="0">
                <a:solidFill>
                  <a:schemeClr val="tx1">
                    <a:lumMod val="95000"/>
                  </a:schemeClr>
                </a:solidFill>
              </a:rPr>
              <a:t>Standard Practice for Design, Manufacture Operation and Maintenance  of Trampoline Courts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1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0" y="2667000"/>
            <a:ext cx="3124200" cy="1447800"/>
          </a:xfrm>
        </p:spPr>
        <p:txBody>
          <a:bodyPr/>
          <a:lstStyle/>
          <a:p>
            <a:r>
              <a:rPr lang="en-US" dirty="0"/>
              <a:t>ASTM F2291-21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68E47-38F5-48B6-AFEE-1BA7CA61B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2230965"/>
            <a:ext cx="5181600" cy="37676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Applies to new and existing rides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Allows existing rides to be “Service Proven”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Significant new requirements for Design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Safety related Control 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Fencing,Guard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Rails,Hand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Rails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No Grandfather clause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Includes elevated platforms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571500" y="62484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5A31C-8E42-4BB9-9161-C42C725F16E1}"/>
              </a:ext>
            </a:extLst>
          </p:cNvPr>
          <p:cNvSpPr txBox="1"/>
          <p:nvPr/>
        </p:nvSpPr>
        <p:spPr>
          <a:xfrm>
            <a:off x="457200" y="1059453"/>
            <a:ext cx="4953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95000"/>
                  </a:schemeClr>
                </a:solidFill>
              </a:rPr>
              <a:t>Design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</a:rPr>
              <a:t> of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</a:rPr>
              <a:t>Amusement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</a:rPr>
              <a:t> Rides and Devices</a:t>
            </a:r>
          </a:p>
        </p:txBody>
      </p:sp>
    </p:spTree>
    <p:extLst>
      <p:ext uri="{BB962C8B-B14F-4D97-AF65-F5344CB8AC3E}">
        <p14:creationId xmlns:p14="http://schemas.microsoft.com/office/powerpoint/2010/main" val="231120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1" y="2514600"/>
            <a:ext cx="3200399" cy="1447800"/>
          </a:xfrm>
        </p:spPr>
        <p:txBody>
          <a:bodyPr/>
          <a:lstStyle/>
          <a:p>
            <a:r>
              <a:rPr lang="en-US" dirty="0"/>
              <a:t>ASTM F2291-21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F0B3D0E-81E6-49D3-B8D0-34D9D89C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78" y="1447800"/>
            <a:ext cx="5029200" cy="37676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Safety related Control 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Fencing,Guard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Rails,Hand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Rails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No Grandfather clause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Includes elevated platforms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571500" y="62484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102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0DF48-660C-4AF3-A8DF-E317D387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729" y="2743200"/>
            <a:ext cx="2971800" cy="1524000"/>
          </a:xfrm>
        </p:spPr>
        <p:txBody>
          <a:bodyPr/>
          <a:lstStyle/>
          <a:p>
            <a:r>
              <a:rPr lang="en-US" dirty="0"/>
              <a:t>ASTM 2970-20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6481-E8F2-4A7A-88D2-24C1D353A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5257800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Design, Manufacture, Installation, Operation, Maintenance, Inspection and Major Modification of Trampoline Courts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Contains best practice for design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Exemptions will be further defined in rules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Maximum patron to attendant ratio 32:1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Capacity of 1 patron per 60 square feet of court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Rules of use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Patron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74488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8209-3AEA-44D8-84EB-73C359BD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44FFC-E486-4B3B-8C6A-8FAF598C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Approved changes were effective January 1,  2022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The rule changes have been posted </a:t>
            </a:r>
            <a:r>
              <a:rPr lang="en-US">
                <a:solidFill>
                  <a:schemeClr val="tx1">
                    <a:lumMod val="95000"/>
                  </a:schemeClr>
                </a:solidFill>
              </a:rPr>
              <a:t>at: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https://labor.illinois.gov/rides/aras-act.html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4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4495800"/>
            <a:ext cx="4038600" cy="1524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2022 YEAR Summary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503" y="381000"/>
            <a:ext cx="3901098" cy="3996270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STATISTICS</a:t>
            </a:r>
          </a:p>
          <a:p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ACCIDENT REPORT</a:t>
            </a:r>
          </a:p>
          <a:p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SAFETY BULLETINS</a:t>
            </a:r>
          </a:p>
          <a:p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DEPARTMENT UPDATES</a:t>
            </a:r>
          </a:p>
          <a:p>
            <a:pPr marL="0" indent="0" algn="ctr">
              <a:buNone/>
            </a:pPr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40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to 9/15/2022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770202"/>
              </p:ext>
            </p:extLst>
          </p:nvPr>
        </p:nvGraphicFramePr>
        <p:xfrm>
          <a:off x="304800" y="454273"/>
          <a:ext cx="8534400" cy="5878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Show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Follow</a:t>
                      </a:r>
                      <a:r>
                        <a:rPr lang="en-US" baseline="0" dirty="0"/>
                        <a:t> up inspections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Inspections</a:t>
                      </a:r>
                      <a:r>
                        <a:rPr lang="en-US" baseline="0" dirty="0"/>
                        <a:t> issued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companies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24898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263288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5408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3413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1,552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1,183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4,292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1,540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1,332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 4,465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687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373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4,307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1,430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1,183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4,203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914400" y="6224485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78172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36259</TotalTime>
  <Words>998</Words>
  <Application>Microsoft Office PowerPoint</Application>
  <PresentationFormat>On-screen Show (4:3)</PresentationFormat>
  <Paragraphs>473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Lucida Sans Unicode</vt:lpstr>
      <vt:lpstr>Wingdings</vt:lpstr>
      <vt:lpstr>Wingdings 3</vt:lpstr>
      <vt:lpstr>Slice</vt:lpstr>
      <vt:lpstr>ILLINOIS DEPARTMENT OF LABOR  AMUSEMENT RIDE AND ATTRACTION SAFETY</vt:lpstr>
      <vt:lpstr>OLD BUSINESS</vt:lpstr>
      <vt:lpstr>ASTM Standard Update</vt:lpstr>
      <vt:lpstr>ASTM F2291-21</vt:lpstr>
      <vt:lpstr>ASTM F2291-21</vt:lpstr>
      <vt:lpstr>ASTM 2970-20</vt:lpstr>
      <vt:lpstr>Rule Change</vt:lpstr>
      <vt:lpstr>2022 YEAR Summary </vt:lpstr>
      <vt:lpstr>STATISTICS to 9/15/2022</vt:lpstr>
      <vt:lpstr>ACCIDENT REPORT COMPARISON</vt:lpstr>
      <vt:lpstr>ACCIDENT SUMMARY</vt:lpstr>
      <vt:lpstr>Accident report</vt:lpstr>
      <vt:lpstr>Accident report</vt:lpstr>
      <vt:lpstr>Accident report</vt:lpstr>
      <vt:lpstr>Accident Report</vt:lpstr>
      <vt:lpstr>Trampoline Court Accident Investigation</vt:lpstr>
      <vt:lpstr>Non-Destructive Testing (NDT)</vt:lpstr>
      <vt:lpstr>DEPARTMENT POLICIES</vt:lpstr>
      <vt:lpstr>New Business</vt:lpstr>
      <vt:lpstr>New application</vt:lpstr>
      <vt:lpstr>Possible Amendments TO THE Amusement Ride and attraction Safety Act</vt:lpstr>
      <vt:lpstr>2023 Safety Board Meeting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DEPARTMENT OF LABOR  AMUSEMENT RIDE AND ATTRACTION SAFETY</dc:title>
  <dc:creator>Coe, Thomas</dc:creator>
  <cp:lastModifiedBy>Thomas Coe</cp:lastModifiedBy>
  <cp:revision>125</cp:revision>
  <cp:lastPrinted>2023-01-09T22:12:05Z</cp:lastPrinted>
  <dcterms:created xsi:type="dcterms:W3CDTF">2020-09-15T18:59:58Z</dcterms:created>
  <dcterms:modified xsi:type="dcterms:W3CDTF">2023-01-24T22:14:51Z</dcterms:modified>
</cp:coreProperties>
</file>